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sldIdLst>
    <p:sldId id="261" r:id="rId2"/>
    <p:sldId id="260" r:id="rId3"/>
    <p:sldId id="265" r:id="rId4"/>
    <p:sldId id="266" r:id="rId5"/>
    <p:sldId id="267" r:id="rId6"/>
    <p:sldId id="271" r:id="rId7"/>
    <p:sldId id="277" r:id="rId8"/>
    <p:sldId id="270" r:id="rId9"/>
    <p:sldId id="283" r:id="rId10"/>
    <p:sldId id="275" r:id="rId11"/>
    <p:sldId id="285" r:id="rId12"/>
    <p:sldId id="286" r:id="rId13"/>
    <p:sldId id="290" r:id="rId14"/>
    <p:sldId id="294" r:id="rId15"/>
    <p:sldId id="295" r:id="rId16"/>
    <p:sldId id="276" r:id="rId17"/>
    <p:sldId id="287" r:id="rId18"/>
    <p:sldId id="296" r:id="rId19"/>
    <p:sldId id="297" r:id="rId20"/>
    <p:sldId id="274" r:id="rId21"/>
    <p:sldId id="288" r:id="rId22"/>
    <p:sldId id="268" r:id="rId23"/>
    <p:sldId id="281" r:id="rId24"/>
    <p:sldId id="298" r:id="rId25"/>
    <p:sldId id="289" r:id="rId26"/>
    <p:sldId id="284" r:id="rId27"/>
  </p:sldIdLst>
  <p:sldSz cx="9144000" cy="5715000" type="screen16x10"/>
  <p:notesSz cx="6858000" cy="9144000"/>
  <p:embeddedFontLst>
    <p:embeddedFont>
      <p:font typeface="210 국민체조 B" panose="02020603020101020101" pitchFamily="18" charset="-127"/>
      <p:regular r:id="rId29"/>
    </p:embeddedFont>
    <p:embeddedFont>
      <p:font typeface="210 국민체조 L" panose="02020603020101020101" pitchFamily="18" charset="-127"/>
      <p:regular r:id="rId30"/>
    </p:embeddedFont>
    <p:embeddedFont>
      <p:font typeface="210 씨앗 B" panose="02020603020101020101" pitchFamily="18" charset="-127"/>
      <p:regular r:id="rId31"/>
    </p:embeddedFont>
    <p:embeddedFont>
      <p:font typeface="Stencil" panose="020B0600000101010101" charset="0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타이포_쌍문동 B" panose="02020803020101020101" pitchFamily="18" charset="-127"/>
      <p:bold r:id="rId35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E4EE"/>
    <a:srgbClr val="DDF5FB"/>
    <a:srgbClr val="BCE2EE"/>
    <a:srgbClr val="B5E0F5"/>
    <a:srgbClr val="00B0F0"/>
    <a:srgbClr val="70AD47"/>
    <a:srgbClr val="7770A8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howGuides="1">
      <p:cViewPr>
        <p:scale>
          <a:sx n="100" d="100"/>
          <a:sy n="100" d="100"/>
        </p:scale>
        <p:origin x="883" y="110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45808-6679-443E-A625-1AFB66377F9A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2731A-71A0-4F8F-9CB3-315CCAE63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79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089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53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002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34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91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380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32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3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85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3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774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630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53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72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70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71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5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47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653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14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14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731A-71A0-4F8F-9CB3-315CCAE63D7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6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2339752" y="0"/>
            <a:ext cx="4464496" cy="57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00" y="841276"/>
            <a:ext cx="3240000" cy="3240000"/>
          </a:xfrm>
          <a:ln w="98425" cap="sq">
            <a:noFill/>
            <a:miter lim="800000"/>
          </a:ln>
        </p:spPr>
        <p:txBody>
          <a:bodyPr lIns="360000" rIns="360000" anchor="ctr">
            <a:noAutofit/>
          </a:bodyPr>
          <a:lstStyle>
            <a:lvl1pPr algn="dist">
              <a:lnSpc>
                <a:spcPct val="100000"/>
              </a:lnSpc>
              <a:defRPr sz="6000" spc="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RE-</a:t>
            </a:r>
            <a:br>
              <a:rPr lang="en-US" dirty="0"/>
            </a:br>
            <a:r>
              <a:rPr lang="en-US" dirty="0"/>
              <a:t>  VE</a:t>
            </a:r>
            <a:br>
              <a:rPr lang="en-US" dirty="0"/>
            </a:br>
            <a:r>
              <a:rPr lang="en-US" dirty="0"/>
              <a:t>    AL!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2915816" y="829460"/>
            <a:ext cx="3276184" cy="3276184"/>
          </a:xfrm>
          <a:prstGeom prst="rect">
            <a:avLst/>
          </a:prstGeom>
          <a:ln w="76200" cap="sq">
            <a:solidFill>
              <a:schemeClr val="bg1"/>
            </a:solidFill>
            <a:miter lim="800000"/>
          </a:ln>
        </p:spPr>
        <p:txBody>
          <a:bodyPr vert="horz" lIns="360000" tIns="45720" rIns="360000" bIns="45720" rtlCol="0" anchor="ctr">
            <a:noAutofit/>
          </a:bodyPr>
          <a:lstStyle/>
          <a:p>
            <a:pPr lvl="0" algn="dist" defTabSz="685800">
              <a:lnSpc>
                <a:spcPct val="100000"/>
              </a:lnSpc>
              <a:spcBef>
                <a:spcPct val="0"/>
              </a:spcBef>
              <a:buNone/>
            </a:pPr>
            <a:endParaRPr lang="ko-KR" altLang="en-US" sz="6000" spc="6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2339752" y="49188"/>
            <a:ext cx="4464496" cy="4210161"/>
            <a:chOff x="2339752" y="49188"/>
            <a:chExt cx="4464496" cy="4210161"/>
          </a:xfrm>
        </p:grpSpPr>
        <p:sp>
          <p:nvSpPr>
            <p:cNvPr id="28" name="Isosceles Triangle 27"/>
            <p:cNvSpPr/>
            <p:nvPr userDrawn="1"/>
          </p:nvSpPr>
          <p:spPr>
            <a:xfrm>
              <a:off x="4934856" y="2811386"/>
              <a:ext cx="1679637" cy="1447963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grpSp>
          <p:nvGrpSpPr>
            <p:cNvPr id="34" name="Group 33"/>
            <p:cNvGrpSpPr/>
            <p:nvPr userDrawn="1"/>
          </p:nvGrpSpPr>
          <p:grpSpPr>
            <a:xfrm>
              <a:off x="2843808" y="569093"/>
              <a:ext cx="584706" cy="999068"/>
              <a:chOff x="2771799" y="616989"/>
              <a:chExt cx="584706" cy="999068"/>
            </a:xfrm>
          </p:grpSpPr>
          <p:sp>
            <p:nvSpPr>
              <p:cNvPr id="29" name="Isosceles Triangle 28"/>
              <p:cNvSpPr/>
              <p:nvPr userDrawn="1"/>
            </p:nvSpPr>
            <p:spPr>
              <a:xfrm rot="10800000">
                <a:off x="2771800" y="1112001"/>
                <a:ext cx="584705" cy="50405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31" name="Isosceles Triangle 30"/>
              <p:cNvSpPr/>
              <p:nvPr userDrawn="1"/>
            </p:nvSpPr>
            <p:spPr>
              <a:xfrm>
                <a:off x="2771799" y="616989"/>
                <a:ext cx="584705" cy="50405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  <p:grpSp>
          <p:nvGrpSpPr>
            <p:cNvPr id="35" name="Group 34"/>
            <p:cNvGrpSpPr/>
            <p:nvPr userDrawn="1"/>
          </p:nvGrpSpPr>
          <p:grpSpPr>
            <a:xfrm>
              <a:off x="6055995" y="1259217"/>
              <a:ext cx="344378" cy="588428"/>
              <a:chOff x="2771799" y="616989"/>
              <a:chExt cx="584706" cy="999068"/>
            </a:xfrm>
          </p:grpSpPr>
          <p:sp>
            <p:nvSpPr>
              <p:cNvPr id="36" name="Isosceles Triangle 35"/>
              <p:cNvSpPr/>
              <p:nvPr userDrawn="1"/>
            </p:nvSpPr>
            <p:spPr>
              <a:xfrm rot="10800000">
                <a:off x="2771800" y="1112001"/>
                <a:ext cx="584705" cy="50405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37" name="Isosceles Triangle 36"/>
              <p:cNvSpPr/>
              <p:nvPr userDrawn="1"/>
            </p:nvSpPr>
            <p:spPr>
              <a:xfrm>
                <a:off x="2771799" y="616989"/>
                <a:ext cx="584705" cy="50405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  <p:grpSp>
          <p:nvGrpSpPr>
            <p:cNvPr id="38" name="Group 37"/>
            <p:cNvGrpSpPr/>
            <p:nvPr userDrawn="1"/>
          </p:nvGrpSpPr>
          <p:grpSpPr>
            <a:xfrm>
              <a:off x="2843808" y="3215008"/>
              <a:ext cx="584706" cy="999068"/>
              <a:chOff x="2771799" y="616989"/>
              <a:chExt cx="584706" cy="999068"/>
            </a:xfrm>
          </p:grpSpPr>
          <p:sp>
            <p:nvSpPr>
              <p:cNvPr id="39" name="Isosceles Triangle 38"/>
              <p:cNvSpPr/>
              <p:nvPr userDrawn="1"/>
            </p:nvSpPr>
            <p:spPr>
              <a:xfrm rot="10800000">
                <a:off x="2771800" y="1112001"/>
                <a:ext cx="584705" cy="50405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40" name="Isosceles Triangle 39"/>
              <p:cNvSpPr/>
              <p:nvPr userDrawn="1"/>
            </p:nvSpPr>
            <p:spPr>
              <a:xfrm>
                <a:off x="2771799" y="616989"/>
                <a:ext cx="584705" cy="50405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  <p:grpSp>
          <p:nvGrpSpPr>
            <p:cNvPr id="41" name="Group 40"/>
            <p:cNvGrpSpPr/>
            <p:nvPr userDrawn="1"/>
          </p:nvGrpSpPr>
          <p:grpSpPr>
            <a:xfrm>
              <a:off x="6055995" y="645975"/>
              <a:ext cx="344378" cy="588428"/>
              <a:chOff x="2771799" y="616989"/>
              <a:chExt cx="584706" cy="999068"/>
            </a:xfrm>
          </p:grpSpPr>
          <p:sp>
            <p:nvSpPr>
              <p:cNvPr id="42" name="Isosceles Triangle 41"/>
              <p:cNvSpPr/>
              <p:nvPr userDrawn="1"/>
            </p:nvSpPr>
            <p:spPr>
              <a:xfrm rot="10800000">
                <a:off x="2771800" y="1112001"/>
                <a:ext cx="584705" cy="50405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43" name="Isosceles Triangle 42"/>
              <p:cNvSpPr/>
              <p:nvPr userDrawn="1"/>
            </p:nvSpPr>
            <p:spPr>
              <a:xfrm>
                <a:off x="2771799" y="616989"/>
                <a:ext cx="584705" cy="50405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  <p:sp>
          <p:nvSpPr>
            <p:cNvPr id="44" name="Diagonal Stripe 43"/>
            <p:cNvSpPr/>
            <p:nvPr userDrawn="1"/>
          </p:nvSpPr>
          <p:spPr>
            <a:xfrm>
              <a:off x="2339752" y="49188"/>
              <a:ext cx="4464496" cy="4164888"/>
            </a:xfrm>
            <a:prstGeom prst="diagStripe">
              <a:avLst>
                <a:gd name="adj" fmla="val 7642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1760" y="4803623"/>
            <a:ext cx="4320480" cy="36257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dirty="0"/>
              <a:t>ADSTORE FREE POWERPOINT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852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2339752" y="0"/>
            <a:ext cx="4464496" cy="5715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00" y="841276"/>
            <a:ext cx="3240000" cy="3240000"/>
          </a:xfrm>
          <a:ln w="98425" cap="sq">
            <a:noFill/>
            <a:miter lim="800000"/>
          </a:ln>
        </p:spPr>
        <p:txBody>
          <a:bodyPr lIns="360000" rIns="360000" anchor="ctr">
            <a:noAutofit/>
          </a:bodyPr>
          <a:lstStyle>
            <a:lvl1pPr algn="dist">
              <a:lnSpc>
                <a:spcPct val="100000"/>
              </a:lnSpc>
              <a:defRPr sz="6000" spc="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RE-</a:t>
            </a:r>
            <a:br>
              <a:rPr lang="en-US" dirty="0"/>
            </a:br>
            <a:r>
              <a:rPr lang="en-US" dirty="0"/>
              <a:t>  VE</a:t>
            </a:r>
            <a:br>
              <a:rPr lang="en-US" dirty="0"/>
            </a:br>
            <a:r>
              <a:rPr lang="en-US" dirty="0"/>
              <a:t>    AL!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2915816" y="829460"/>
            <a:ext cx="3276184" cy="3276184"/>
          </a:xfrm>
          <a:prstGeom prst="rect">
            <a:avLst/>
          </a:prstGeom>
          <a:ln w="76200" cap="sq">
            <a:solidFill>
              <a:schemeClr val="bg1"/>
            </a:solidFill>
            <a:miter lim="800000"/>
          </a:ln>
        </p:spPr>
        <p:txBody>
          <a:bodyPr vert="horz" lIns="360000" tIns="45720" rIns="360000" bIns="45720" rtlCol="0" anchor="ctr">
            <a:noAutofit/>
          </a:bodyPr>
          <a:lstStyle/>
          <a:p>
            <a:pPr lvl="0" algn="dist" defTabSz="685800">
              <a:lnSpc>
                <a:spcPct val="100000"/>
              </a:lnSpc>
              <a:spcBef>
                <a:spcPct val="0"/>
              </a:spcBef>
              <a:buNone/>
            </a:pPr>
            <a:endParaRPr lang="ko-KR" altLang="en-US" sz="6000" spc="6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716016" y="4297660"/>
            <a:ext cx="4427984" cy="432048"/>
          </a:xfrm>
        </p:spPr>
        <p:txBody>
          <a:bodyPr lIns="720000" tIns="36000" rIns="720000" bIns="36000">
            <a:noAutofit/>
          </a:bodyPr>
          <a:lstStyle>
            <a:lvl1pPr marL="0" indent="0" algn="dist">
              <a:lnSpc>
                <a:spcPct val="100000"/>
              </a:lnSpc>
              <a:buNone/>
              <a:defRPr sz="2400" spc="600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716016" cy="5715000"/>
          </a:xfrm>
          <a:prstGeom prst="rect">
            <a:avLst/>
          </a:prstGeom>
          <a:solidFill>
            <a:schemeClr val="bg1">
              <a:alpha val="8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70025" y="762000"/>
            <a:ext cx="1739900" cy="4191000"/>
          </a:xfrm>
        </p:spPr>
        <p:txBody>
          <a:bodyPr>
            <a:normAutofit/>
          </a:bodyPr>
          <a:lstStyle>
            <a:lvl1pPr algn="dist">
              <a:lnSpc>
                <a:spcPct val="200000"/>
              </a:lnSpc>
              <a:defRPr sz="1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ko-KR" dirty="0"/>
              <a:t>INDEX . 1</a:t>
            </a:r>
          </a:p>
          <a:p>
            <a:pPr lvl="0"/>
            <a:r>
              <a:rPr lang="en-US" altLang="ko-KR" dirty="0"/>
              <a:t>INDEX . 2</a:t>
            </a:r>
          </a:p>
          <a:p>
            <a:pPr lvl="0"/>
            <a:r>
              <a:rPr lang="en-US" altLang="ko-KR" dirty="0"/>
              <a:t>INDEX . 3</a:t>
            </a:r>
          </a:p>
          <a:p>
            <a:pPr lvl="0"/>
            <a:r>
              <a:rPr lang="en-US" altLang="ko-KR" dirty="0"/>
              <a:t>INDEX . 4</a:t>
            </a:r>
          </a:p>
        </p:txBody>
      </p:sp>
    </p:spTree>
    <p:extLst>
      <p:ext uri="{BB962C8B-B14F-4D97-AF65-F5344CB8AC3E}">
        <p14:creationId xmlns:p14="http://schemas.microsoft.com/office/powerpoint/2010/main" val="31353368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26198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4.44444E-6 L 0.2599 4.44444E-6 " pathEditMode="relative" rAng="0" ptsTypes="AA">
                                      <p:cBhvr>
                                        <p:cTn id="8" dur="1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99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1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/>
      <p:bldP spid="27" grpId="0" animBg="1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2339752" y="0"/>
            <a:ext cx="4464496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46768" y="1324741"/>
            <a:ext cx="3240000" cy="1748423"/>
          </a:xfrm>
          <a:ln w="98425" cap="sq">
            <a:noFill/>
            <a:miter lim="800000"/>
          </a:ln>
        </p:spPr>
        <p:txBody>
          <a:bodyPr lIns="360000" rIns="360000" anchor="ctr">
            <a:noAutofit/>
          </a:bodyPr>
          <a:lstStyle>
            <a:lvl1pPr algn="dist">
              <a:lnSpc>
                <a:spcPct val="100000"/>
              </a:lnSpc>
              <a:defRPr sz="6000" spc="600" baseline="0">
                <a:solidFill>
                  <a:srgbClr val="00B0F0"/>
                </a:solidFill>
              </a:defRPr>
            </a:lvl1pPr>
          </a:lstStyle>
          <a:p>
            <a:r>
              <a:rPr lang="en-US" altLang="ko-KR" sz="6000" dirty="0"/>
              <a:t>SNOWMAN</a:t>
            </a:r>
            <a:br>
              <a:rPr lang="en-US" altLang="ko-KR" sz="6000" dirty="0"/>
            </a:br>
            <a:r>
              <a:rPr lang="en-US" altLang="ko-KR" sz="6000" dirty="0"/>
              <a:t>in</a:t>
            </a:r>
            <a:br>
              <a:rPr lang="en-US" altLang="ko-KR" sz="6000" dirty="0"/>
            </a:br>
            <a:r>
              <a:rPr lang="en-US" altLang="ko-KR" sz="6000" dirty="0"/>
              <a:t>JEONNAM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2915816" y="829460"/>
            <a:ext cx="3276184" cy="2604104"/>
          </a:xfrm>
          <a:prstGeom prst="rect">
            <a:avLst/>
          </a:prstGeom>
          <a:ln w="76200" cap="sq">
            <a:solidFill>
              <a:srgbClr val="00B0F0"/>
            </a:solidFill>
            <a:miter lim="800000"/>
          </a:ln>
        </p:spPr>
        <p:txBody>
          <a:bodyPr vert="horz" lIns="360000" tIns="45720" rIns="360000" bIns="45720" rtlCol="0" anchor="ctr">
            <a:noAutofit/>
          </a:bodyPr>
          <a:lstStyle/>
          <a:p>
            <a:pPr lvl="0" algn="dist" defTabSz="685800">
              <a:lnSpc>
                <a:spcPct val="100000"/>
              </a:lnSpc>
              <a:spcBef>
                <a:spcPct val="0"/>
              </a:spcBef>
              <a:buNone/>
            </a:pPr>
            <a:endParaRPr lang="ko-KR" altLang="en-US" sz="6000" spc="60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Isosceles Triangle 27"/>
          <p:cNvSpPr/>
          <p:nvPr userDrawn="1"/>
        </p:nvSpPr>
        <p:spPr>
          <a:xfrm>
            <a:off x="5052603" y="2623585"/>
            <a:ext cx="1679637" cy="1447963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6099435" y="1091521"/>
            <a:ext cx="344378" cy="588428"/>
            <a:chOff x="2771799" y="616989"/>
            <a:chExt cx="584706" cy="999068"/>
          </a:xfrm>
          <a:solidFill>
            <a:schemeClr val="bg1"/>
          </a:solidFill>
        </p:grpSpPr>
        <p:sp>
          <p:nvSpPr>
            <p:cNvPr id="42" name="Isosceles Triangle 41"/>
            <p:cNvSpPr/>
            <p:nvPr userDrawn="1"/>
          </p:nvSpPr>
          <p:spPr>
            <a:xfrm rot="10800000">
              <a:off x="2771800" y="1112001"/>
              <a:ext cx="584705" cy="504056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3" name="Isosceles Triangle 42"/>
            <p:cNvSpPr/>
            <p:nvPr userDrawn="1"/>
          </p:nvSpPr>
          <p:spPr>
            <a:xfrm>
              <a:off x="2771799" y="616989"/>
              <a:ext cx="584705" cy="504056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1760" y="4803623"/>
            <a:ext cx="4320480" cy="36257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aseline="0">
                <a:solidFill>
                  <a:srgbClr val="00B0F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dirty="0"/>
              <a:t>ADSTORE FREE POWERPOINT TEMPLATE</a:t>
            </a:r>
            <a:endParaRPr lang="en-US" dirty="0"/>
          </a:p>
        </p:txBody>
      </p:sp>
      <p:grpSp>
        <p:nvGrpSpPr>
          <p:cNvPr id="20" name="Group 40">
            <a:extLst>
              <a:ext uri="{FF2B5EF4-FFF2-40B4-BE49-F238E27FC236}">
                <a16:creationId xmlns:a16="http://schemas.microsoft.com/office/drawing/2014/main" id="{97F15240-52DE-4F18-B658-6432AF3DB341}"/>
              </a:ext>
            </a:extLst>
          </p:cNvPr>
          <p:cNvGrpSpPr/>
          <p:nvPr userDrawn="1"/>
        </p:nvGrpSpPr>
        <p:grpSpPr>
          <a:xfrm>
            <a:off x="2678571" y="2633879"/>
            <a:ext cx="344378" cy="588428"/>
            <a:chOff x="2771799" y="616989"/>
            <a:chExt cx="584706" cy="999068"/>
          </a:xfrm>
          <a:solidFill>
            <a:schemeClr val="bg1"/>
          </a:solidFill>
        </p:grpSpPr>
        <p:sp>
          <p:nvSpPr>
            <p:cNvPr id="21" name="Isosceles Triangle 41">
              <a:extLst>
                <a:ext uri="{FF2B5EF4-FFF2-40B4-BE49-F238E27FC236}">
                  <a16:creationId xmlns:a16="http://schemas.microsoft.com/office/drawing/2014/main" id="{C3CC5281-5BA1-43AC-956C-4ABC9FB52BDC}"/>
                </a:ext>
              </a:extLst>
            </p:cNvPr>
            <p:cNvSpPr/>
            <p:nvPr userDrawn="1"/>
          </p:nvSpPr>
          <p:spPr>
            <a:xfrm rot="10800000">
              <a:off x="2771800" y="1112001"/>
              <a:ext cx="584705" cy="504056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2" name="Isosceles Triangle 42">
              <a:extLst>
                <a:ext uri="{FF2B5EF4-FFF2-40B4-BE49-F238E27FC236}">
                  <a16:creationId xmlns:a16="http://schemas.microsoft.com/office/drawing/2014/main" id="{96551F95-602A-4588-8F4B-85B190D7B5A1}"/>
                </a:ext>
              </a:extLst>
            </p:cNvPr>
            <p:cNvSpPr/>
            <p:nvPr userDrawn="1"/>
          </p:nvSpPr>
          <p:spPr>
            <a:xfrm>
              <a:off x="2771799" y="616989"/>
              <a:ext cx="584705" cy="504056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23" name="Isosceles Triangle 27">
            <a:extLst>
              <a:ext uri="{FF2B5EF4-FFF2-40B4-BE49-F238E27FC236}">
                <a16:creationId xmlns:a16="http://schemas.microsoft.com/office/drawing/2014/main" id="{9020C720-30FE-4C3F-A73F-F6048FB5F544}"/>
              </a:ext>
            </a:extLst>
          </p:cNvPr>
          <p:cNvSpPr/>
          <p:nvPr userDrawn="1"/>
        </p:nvSpPr>
        <p:spPr>
          <a:xfrm rot="10800000">
            <a:off x="2735697" y="523682"/>
            <a:ext cx="839818" cy="93523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558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2339752" y="0"/>
            <a:ext cx="4464496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00" y="841276"/>
            <a:ext cx="3240000" cy="3240000"/>
          </a:xfrm>
          <a:ln w="98425" cap="sq">
            <a:noFill/>
            <a:miter lim="800000"/>
          </a:ln>
        </p:spPr>
        <p:txBody>
          <a:bodyPr lIns="360000" rIns="360000" anchor="ctr">
            <a:noAutofit/>
          </a:bodyPr>
          <a:lstStyle>
            <a:lvl1pPr algn="dist">
              <a:lnSpc>
                <a:spcPct val="100000"/>
              </a:lnSpc>
              <a:defRPr sz="6000" spc="600" baseline="0">
                <a:solidFill>
                  <a:srgbClr val="00B0F0"/>
                </a:solidFill>
              </a:defRPr>
            </a:lvl1pPr>
          </a:lstStyle>
          <a:p>
            <a:r>
              <a:rPr lang="en-US" altLang="ko-KR" sz="6000" dirty="0"/>
              <a:t>SNOWMAN</a:t>
            </a:r>
            <a:br>
              <a:rPr lang="en-US" altLang="ko-KR" sz="6000" dirty="0"/>
            </a:br>
            <a:r>
              <a:rPr lang="en-US" altLang="ko-KR" sz="6000" dirty="0"/>
              <a:t>in</a:t>
            </a:r>
            <a:br>
              <a:rPr lang="en-US" altLang="ko-KR" sz="6000" dirty="0"/>
            </a:br>
            <a:r>
              <a:rPr lang="en-US" altLang="ko-KR" sz="6000" dirty="0"/>
              <a:t>JEONNAM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2915816" y="829460"/>
            <a:ext cx="3276184" cy="3276184"/>
          </a:xfrm>
          <a:prstGeom prst="rect">
            <a:avLst/>
          </a:prstGeom>
          <a:ln w="76200" cap="sq">
            <a:solidFill>
              <a:srgbClr val="00B0F0"/>
            </a:solidFill>
            <a:miter lim="800000"/>
          </a:ln>
        </p:spPr>
        <p:txBody>
          <a:bodyPr vert="horz" lIns="360000" tIns="45720" rIns="360000" bIns="45720" rtlCol="0" anchor="ctr">
            <a:noAutofit/>
          </a:bodyPr>
          <a:lstStyle/>
          <a:p>
            <a:pPr lvl="0" algn="dist" defTabSz="685800">
              <a:lnSpc>
                <a:spcPct val="100000"/>
              </a:lnSpc>
              <a:spcBef>
                <a:spcPct val="0"/>
              </a:spcBef>
              <a:buNone/>
            </a:pPr>
            <a:endParaRPr lang="ko-KR" altLang="en-US" sz="6000" spc="60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716016" y="4297660"/>
            <a:ext cx="4427984" cy="432048"/>
          </a:xfrm>
        </p:spPr>
        <p:txBody>
          <a:bodyPr lIns="720000" tIns="36000" rIns="720000" bIns="36000">
            <a:noAutofit/>
          </a:bodyPr>
          <a:lstStyle>
            <a:lvl1pPr marL="0" indent="0" algn="dist">
              <a:lnSpc>
                <a:spcPct val="100000"/>
              </a:lnSpc>
              <a:buNone/>
              <a:tabLst>
                <a:tab pos="901700" algn="l"/>
              </a:tabLst>
              <a:defRPr sz="2400" spc="600" baseline="0">
                <a:solidFill>
                  <a:srgbClr val="00B0F0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716016" cy="5715000"/>
          </a:xfrm>
          <a:prstGeom prst="rect">
            <a:avLst/>
          </a:prstGeom>
          <a:solidFill>
            <a:schemeClr val="tx1">
              <a:lumMod val="85000"/>
              <a:lumOff val="15000"/>
              <a:alpha val="7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58913" y="1038225"/>
            <a:ext cx="1617662" cy="3638550"/>
          </a:xfr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>
            <a:lvl1pPr algn="dist">
              <a:lnSpc>
                <a:spcPct val="20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INDEX . 1</a:t>
            </a:r>
          </a:p>
          <a:p>
            <a:pPr lvl="0"/>
            <a:r>
              <a:rPr lang="en-US" altLang="ko-KR" dirty="0"/>
              <a:t>INDEX . 2</a:t>
            </a:r>
          </a:p>
          <a:p>
            <a:pPr lvl="0"/>
            <a:r>
              <a:rPr lang="en-US" altLang="ko-KR" dirty="0"/>
              <a:t>INDEX . 3</a:t>
            </a:r>
          </a:p>
          <a:p>
            <a:pPr lvl="0"/>
            <a:r>
              <a:rPr lang="en-US" altLang="ko-KR" dirty="0"/>
              <a:t>INDEX . 4</a:t>
            </a:r>
          </a:p>
        </p:txBody>
      </p:sp>
    </p:spTree>
    <p:extLst>
      <p:ext uri="{BB962C8B-B14F-4D97-AF65-F5344CB8AC3E}">
        <p14:creationId xmlns:p14="http://schemas.microsoft.com/office/powerpoint/2010/main" val="30209756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26198 3.33333E-6 " pathEditMode="relative" rAng="0" ptsTypes="AA">
                                      <p:cBhvr>
                                        <p:cTn id="6" dur="1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4.44444E-6 L 0.2599 4.44444E-6 " pathEditMode="relative" rAng="0" ptsTypes="AA">
                                      <p:cBhvr>
                                        <p:cTn id="8" dur="1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99 0 " pathEditMode="relative" rAng="0" ptsTypes="AA">
                                      <p:cBhvr>
                                        <p:cTn id="10" dur="1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/>
      <p:bldP spid="27" grpId="0" animBg="1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uiExpand="1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12808" y="212279"/>
            <a:ext cx="8751680" cy="5375827"/>
          </a:xfrm>
          <a:prstGeom prst="rect">
            <a:avLst/>
          </a:prstGeom>
          <a:noFill/>
          <a:ln w="6350">
            <a:solidFill>
              <a:srgbClr val="00B0F0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12807" y="212279"/>
            <a:ext cx="1117953" cy="53758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7911" y="77867"/>
            <a:ext cx="526897" cy="526894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61907" y="325604"/>
            <a:ext cx="2750053" cy="556098"/>
          </a:xfrm>
        </p:spPr>
        <p:txBody>
          <a:bodyPr anchor="ctr">
            <a:noAutofit/>
          </a:bodyPr>
          <a:lstStyle>
            <a:lvl1pPr algn="just">
              <a:lnSpc>
                <a:spcPct val="100000"/>
              </a:lnSpc>
              <a:defRPr sz="2800">
                <a:solidFill>
                  <a:srgbClr val="00B0F0"/>
                </a:solidFill>
              </a:defRPr>
            </a:lvl1pPr>
          </a:lstStyle>
          <a:p>
            <a:r>
              <a:rPr lang="en-US" altLang="ko-KR" dirty="0"/>
              <a:t>Main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5656" y="1129308"/>
            <a:ext cx="7272808" cy="4320480"/>
          </a:xfrm>
        </p:spPr>
        <p:txBody>
          <a:bodyPr anchor="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altLang="ko-KR" dirty="0"/>
              <a:t>Article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 </a:t>
            </a:r>
            <a:r>
              <a:rPr lang="en-US" altLang="ko-KR" dirty="0" err="1"/>
              <a:t>L@rgo</a:t>
            </a:r>
            <a:br>
              <a:rPr lang="en-US" altLang="ko-KR" dirty="0"/>
            </a:br>
            <a:r>
              <a:rPr lang="en-US" altLang="ko-KR" dirty="0"/>
              <a:t>ADSTOREPOST.COM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4796" y="4801716"/>
            <a:ext cx="526897" cy="294516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83821006-830A-4DC9-931C-0BF3622F57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1327" y="2353444"/>
            <a:ext cx="760912" cy="987564"/>
          </a:xfrm>
          <a:ln w="25400">
            <a:solidFill>
              <a:schemeClr val="bg1"/>
            </a:solidFill>
          </a:ln>
        </p:spPr>
        <p:txBody>
          <a:bodyPr lIns="144000" tIns="108000" rIns="144000" bIns="108000">
            <a:noAutofit/>
          </a:bodyPr>
          <a:lstStyle>
            <a:lvl1pPr algn="dist">
              <a:lnSpc>
                <a:spcPct val="100000"/>
              </a:lnSpc>
              <a:defRPr sz="1100">
                <a:solidFill>
                  <a:schemeClr val="bg1"/>
                </a:solidFill>
                <a:latin typeface="+mj-lt"/>
              </a:defRPr>
            </a:lvl1pPr>
            <a:lvl2pPr>
              <a:defRPr sz="700">
                <a:solidFill>
                  <a:schemeClr val="bg1"/>
                </a:solidFill>
              </a:defRPr>
            </a:lvl2pPr>
            <a:lvl3pPr>
              <a:defRPr sz="600">
                <a:solidFill>
                  <a:schemeClr val="bg1"/>
                </a:solidFill>
              </a:defRPr>
            </a:lvl3pPr>
            <a:lvl4pPr>
              <a:defRPr sz="500">
                <a:solidFill>
                  <a:schemeClr val="bg1"/>
                </a:solidFill>
              </a:defRPr>
            </a:lvl4pPr>
            <a:lvl5pPr>
              <a:defRPr sz="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RE-</a:t>
            </a:r>
          </a:p>
          <a:p>
            <a:pPr lvl="0"/>
            <a:r>
              <a:rPr lang="en-US" altLang="ko-KR" dirty="0"/>
              <a:t>VE</a:t>
            </a:r>
          </a:p>
          <a:p>
            <a:pPr lvl="0"/>
            <a:r>
              <a:rPr lang="en-US" altLang="ko-KR" dirty="0"/>
              <a:t>     AL!</a:t>
            </a:r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7956376" y="284776"/>
            <a:ext cx="1008112" cy="772036"/>
          </a:xfrm>
          <a:ln>
            <a:noFill/>
          </a:ln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Font typeface="Arial" panose="020B0604020202020204" pitchFamily="34" charset="0"/>
              <a:buNone/>
              <a:defRPr sz="800" baseline="0"/>
            </a:lvl1pPr>
          </a:lstStyle>
          <a:p>
            <a:pPr lvl="0"/>
            <a:r>
              <a:rPr lang="en-US" altLang="ko-KR" dirty="0"/>
              <a:t>INDEX . 1</a:t>
            </a:r>
          </a:p>
          <a:p>
            <a:pPr lvl="0"/>
            <a:r>
              <a:rPr lang="en-US" altLang="ko-KR" dirty="0"/>
              <a:t>INDEX . 2</a:t>
            </a:r>
          </a:p>
          <a:p>
            <a:pPr lvl="0"/>
            <a:r>
              <a:rPr lang="en-US" altLang="ko-KR" dirty="0"/>
              <a:t>INDEX . 3</a:t>
            </a:r>
          </a:p>
          <a:p>
            <a:pPr lvl="0"/>
            <a:r>
              <a:rPr lang="en-US" altLang="ko-KR" dirty="0"/>
              <a:t>INDEX . 4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4211960" y="482097"/>
            <a:ext cx="3744416" cy="406280"/>
          </a:xfrm>
        </p:spPr>
        <p:txBody>
          <a:bodyPr lIns="0" rIns="0">
            <a:noAutofit/>
          </a:bodyPr>
          <a:lstStyle>
            <a:lvl1pPr>
              <a:defRPr sz="1200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altLang="ko-KR" dirty="0"/>
              <a:t>|  SUBTITLE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8519BA-F5D6-41C2-8515-264A38328D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083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12808" y="212279"/>
            <a:ext cx="4646344" cy="5375827"/>
          </a:xfrm>
          <a:prstGeom prst="rect">
            <a:avLst/>
          </a:prstGeom>
          <a:noFill/>
          <a:ln w="6350">
            <a:solidFill>
              <a:srgbClr val="00B0F0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12807" y="212279"/>
            <a:ext cx="1117953" cy="53758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7911" y="77867"/>
            <a:ext cx="526897" cy="526894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>
                <a:alpha val="2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61907" y="325604"/>
            <a:ext cx="2966077" cy="556098"/>
          </a:xfrm>
        </p:spPr>
        <p:txBody>
          <a:bodyPr anchor="ctr">
            <a:noAutofit/>
          </a:bodyPr>
          <a:lstStyle>
            <a:lvl1pPr algn="just">
              <a:lnSpc>
                <a:spcPct val="100000"/>
              </a:lnSpc>
              <a:defRPr sz="2800">
                <a:solidFill>
                  <a:srgbClr val="00B0F0"/>
                </a:solidFill>
              </a:defRPr>
            </a:lvl1pPr>
          </a:lstStyle>
          <a:p>
            <a:r>
              <a:rPr lang="en-US" altLang="ko-KR" dirty="0"/>
              <a:t>Main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5656" y="1466860"/>
            <a:ext cx="2952328" cy="3982928"/>
          </a:xfrm>
        </p:spPr>
        <p:txBody>
          <a:bodyPr anchor="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/>
              <a:t>article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 </a:t>
            </a:r>
            <a:r>
              <a:rPr lang="en-US" altLang="ko-KR" dirty="0" err="1"/>
              <a:t>L@rgo</a:t>
            </a:r>
            <a:br>
              <a:rPr lang="en-US" altLang="ko-KR" dirty="0"/>
            </a:br>
            <a:r>
              <a:rPr lang="en-US" altLang="ko-KR" dirty="0"/>
              <a:t>ADSTOREPOST.COM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4796" y="4801716"/>
            <a:ext cx="526897" cy="294516"/>
          </a:xfrm>
        </p:spPr>
        <p:txBody>
          <a:bodyPr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83821006-830A-4DC9-931C-0BF3622F57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1327" y="2353444"/>
            <a:ext cx="760912" cy="987564"/>
          </a:xfrm>
          <a:ln w="25400">
            <a:solidFill>
              <a:schemeClr val="bg1"/>
            </a:solidFill>
          </a:ln>
        </p:spPr>
        <p:txBody>
          <a:bodyPr lIns="144000" tIns="108000" rIns="144000" bIns="108000">
            <a:noAutofit/>
          </a:bodyPr>
          <a:lstStyle>
            <a:lvl1pPr algn="dist">
              <a:lnSpc>
                <a:spcPct val="100000"/>
              </a:lnSpc>
              <a:defRPr sz="1100">
                <a:solidFill>
                  <a:schemeClr val="bg1"/>
                </a:solidFill>
                <a:latin typeface="+mj-lt"/>
              </a:defRPr>
            </a:lvl1pPr>
            <a:lvl2pPr>
              <a:defRPr sz="700">
                <a:solidFill>
                  <a:schemeClr val="bg1"/>
                </a:solidFill>
              </a:defRPr>
            </a:lvl2pPr>
            <a:lvl3pPr>
              <a:defRPr sz="600">
                <a:solidFill>
                  <a:schemeClr val="bg1"/>
                </a:solidFill>
              </a:defRPr>
            </a:lvl3pPr>
            <a:lvl4pPr>
              <a:defRPr sz="500">
                <a:solidFill>
                  <a:schemeClr val="bg1"/>
                </a:solidFill>
              </a:defRPr>
            </a:lvl4pPr>
            <a:lvl5pPr>
              <a:defRPr sz="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ko-KR" dirty="0"/>
              <a:t>RE-</a:t>
            </a:r>
          </a:p>
          <a:p>
            <a:pPr lvl="0"/>
            <a:r>
              <a:rPr lang="en-US" altLang="ko-KR" dirty="0"/>
              <a:t>VE</a:t>
            </a:r>
          </a:p>
          <a:p>
            <a:pPr lvl="0"/>
            <a:r>
              <a:rPr lang="en-US" altLang="ko-KR" dirty="0"/>
              <a:t>     AL!</a:t>
            </a:r>
            <a:endParaRPr lang="ko-KR" alt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1458087" y="926168"/>
            <a:ext cx="2969897" cy="406280"/>
          </a:xfrm>
        </p:spPr>
        <p:txBody>
          <a:bodyPr lIns="0" rIns="0">
            <a:no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7956376" y="217635"/>
            <a:ext cx="1008112" cy="772036"/>
          </a:xfrm>
          <a:ln>
            <a:noFill/>
          </a:ln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Font typeface="Arial" panose="020B0604020202020204" pitchFamily="34" charset="0"/>
              <a:buNone/>
              <a:defRPr sz="800" baseline="0"/>
            </a:lvl1pPr>
          </a:lstStyle>
          <a:p>
            <a:pPr lvl="0"/>
            <a:r>
              <a:rPr lang="en-US" altLang="ko-KR" dirty="0"/>
              <a:t>INDEX . 1</a:t>
            </a:r>
          </a:p>
          <a:p>
            <a:pPr lvl="0"/>
            <a:r>
              <a:rPr lang="en-US" altLang="ko-KR" dirty="0"/>
              <a:t>INDEX . 2</a:t>
            </a:r>
          </a:p>
          <a:p>
            <a:pPr lvl="0"/>
            <a:r>
              <a:rPr lang="en-US" altLang="ko-KR" dirty="0"/>
              <a:t>INDEX . 3</a:t>
            </a:r>
          </a:p>
          <a:p>
            <a:pPr lvl="0"/>
            <a:r>
              <a:rPr lang="en-US" altLang="ko-KR" dirty="0"/>
              <a:t>INDEX . 4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4500563" y="406229"/>
            <a:ext cx="4464050" cy="4987925"/>
          </a:xfrm>
          <a:noFill/>
          <a:ln w="6350">
            <a:solidFill>
              <a:schemeClr val="tx1">
                <a:lumMod val="95000"/>
                <a:lumOff val="5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404">
                <a:solidFill>
                  <a:schemeClr val="lt1"/>
                </a:solidFill>
              </a:defRPr>
            </a:lvl1pPr>
          </a:lstStyle>
          <a:p>
            <a:pPr lvl="0" algn="ctr" defTabSz="71323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3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50000"/>
              </a:lnSpc>
              <a:defRPr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1D285C2-9095-4B63-A921-597E437639B1}" type="datetimeFigureOut">
              <a:rPr lang="ko-KR" altLang="en-US" smtClean="0"/>
              <a:pPr/>
              <a:t>2018-12-17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50000"/>
              </a:lnSpc>
              <a:defRPr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Designed by ADSTOREPOST.COM / </a:t>
            </a:r>
            <a:r>
              <a:rPr lang="en-US" altLang="ko-KR" dirty="0" err="1"/>
              <a:t>L@rgo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50000"/>
              </a:lnSpc>
              <a:defRPr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3821006-830A-4DC9-931C-0BF3622F577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62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4" r:id="rId3"/>
    <p:sldLayoutId id="2147483666" r:id="rId4"/>
    <p:sldLayoutId id="2147483668" r:id="rId5"/>
    <p:sldLayoutId id="2147483669" r:id="rId6"/>
  </p:sldLayoutIdLst>
  <p:txStyles>
    <p:titleStyle>
      <a:lvl1pPr algn="l" defTabSz="685800" rtl="0" eaLnBrk="1" latinLnBrk="1" hangingPunct="1">
        <a:lnSpc>
          <a:spcPct val="150000"/>
        </a:lnSpc>
        <a:spcBef>
          <a:spcPct val="0"/>
        </a:spcBef>
        <a:buNone/>
        <a:defRPr sz="3200" kern="120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None/>
        <a:defRPr sz="2000" kern="120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42900" indent="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None/>
        <a:defRPr sz="1600" kern="120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None/>
        <a:defRPr sz="1400" kern="120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28700" indent="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None/>
        <a:defRPr sz="1200" kern="120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371600" indent="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None/>
        <a:defRPr sz="1200" kern="120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docs.unity3d.com/ScriptReference/index.html" TargetMode="External"/><Relationship Id="rId7" Type="http://schemas.openxmlformats.org/officeDocument/2006/relationships/hyperlink" Target="http://www.juknokwon.go.kr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uncheonbay.go.kr/" TargetMode="External"/><Relationship Id="rId5" Type="http://schemas.openxmlformats.org/officeDocument/2006/relationships/hyperlink" Target="https://blog.naver.com/2983934/220994585949" TargetMode="External"/><Relationship Id="rId4" Type="http://schemas.openxmlformats.org/officeDocument/2006/relationships/hyperlink" Target="https://www.youtube.com/watch?v=V8rwCWiRLWI&amp;t=464s" TargetMode="External"/><Relationship Id="rId9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crab-95581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952000" y="841276"/>
            <a:ext cx="3240000" cy="2520280"/>
          </a:xfrm>
        </p:spPr>
        <p:txBody>
          <a:bodyPr/>
          <a:lstStyle/>
          <a:p>
            <a:pPr algn="ctr"/>
            <a:r>
              <a:rPr lang="en-US" altLang="ko-KR" sz="3300" spc="0" dirty="0">
                <a:latin typeface="Stencil" panose="040409050D0802020404" pitchFamily="82" charset="0"/>
              </a:rPr>
              <a:t>SNOWMAN</a:t>
            </a:r>
            <a:br>
              <a:rPr lang="en-US" altLang="ko-KR" sz="3300" spc="0" dirty="0">
                <a:latin typeface="Stencil" panose="040409050D0802020404" pitchFamily="82" charset="0"/>
              </a:rPr>
            </a:br>
            <a:r>
              <a:rPr lang="en-US" altLang="ko-KR" sz="3300" spc="0" dirty="0">
                <a:latin typeface="Stencil" panose="040409050D0802020404" pitchFamily="82" charset="0"/>
              </a:rPr>
              <a:t>in</a:t>
            </a:r>
            <a:br>
              <a:rPr lang="en-US" altLang="ko-KR" sz="3300" spc="0" dirty="0">
                <a:latin typeface="Stencil" panose="040409050D0802020404" pitchFamily="82" charset="0"/>
              </a:rPr>
            </a:br>
            <a:r>
              <a:rPr lang="en-US" altLang="ko-KR" sz="3300" spc="0" dirty="0">
                <a:latin typeface="Stencil" panose="040409050D0802020404" pitchFamily="82" charset="0"/>
              </a:rPr>
              <a:t>JEONNAM</a:t>
            </a:r>
            <a:endParaRPr lang="ko-KR" altLang="en-US" sz="3300" spc="0" dirty="0">
              <a:latin typeface="Stencil" panose="040409050D0802020404" pitchFamily="8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91880" y="4565972"/>
            <a:ext cx="2160240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6">
            <a:extLst>
              <a:ext uri="{FF2B5EF4-FFF2-40B4-BE49-F238E27FC236}">
                <a16:creationId xmlns:a16="http://schemas.microsoft.com/office/drawing/2014/main" id="{0A7140E5-14BE-4492-8BA8-AAFE0944E239}"/>
              </a:ext>
            </a:extLst>
          </p:cNvPr>
          <p:cNvSpPr txBox="1">
            <a:spLocks/>
          </p:cNvSpPr>
          <p:nvPr/>
        </p:nvSpPr>
        <p:spPr>
          <a:xfrm>
            <a:off x="3491880" y="4588792"/>
            <a:ext cx="2160240" cy="841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210 씨앗 B" panose="02020603020101020101" pitchFamily="18" charset="-127"/>
                <a:ea typeface="210 씨앗 B" panose="02020603020101020101" pitchFamily="18" charset="-127"/>
              </a:rPr>
              <a:t>20164247 </a:t>
            </a: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양현아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dirty="0">
                <a:latin typeface="210 씨앗 B" panose="02020603020101020101" pitchFamily="18" charset="-127"/>
                <a:ea typeface="210 씨앗 B" panose="02020603020101020101" pitchFamily="18" charset="-127"/>
              </a:rPr>
              <a:t>20164260 </a:t>
            </a: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정소연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dirty="0">
                <a:latin typeface="210 씨앗 B" panose="02020603020101020101" pitchFamily="18" charset="-127"/>
                <a:ea typeface="210 씨앗 B" panose="02020603020101020101" pitchFamily="18" charset="-127"/>
              </a:rPr>
              <a:t>20164298 </a:t>
            </a: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김유리</a:t>
            </a:r>
          </a:p>
        </p:txBody>
      </p:sp>
      <p:sp>
        <p:nvSpPr>
          <p:cNvPr id="10" name="Subtitle 6">
            <a:extLst>
              <a:ext uri="{FF2B5EF4-FFF2-40B4-BE49-F238E27FC236}">
                <a16:creationId xmlns:a16="http://schemas.microsoft.com/office/drawing/2014/main" id="{C1CD882F-9621-4845-AE8D-0D16D5BC3693}"/>
              </a:ext>
            </a:extLst>
          </p:cNvPr>
          <p:cNvSpPr txBox="1">
            <a:spLocks/>
          </p:cNvSpPr>
          <p:nvPr/>
        </p:nvSpPr>
        <p:spPr>
          <a:xfrm>
            <a:off x="3815916" y="4225652"/>
            <a:ext cx="1512168" cy="317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Project A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5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10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가을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34430"/>
            <a:ext cx="6223224" cy="388951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427984" y="1496375"/>
            <a:ext cx="1584176" cy="12861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16" y="1868286"/>
            <a:ext cx="5767543" cy="3262785"/>
          </a:xfrm>
          <a:prstGeom prst="ellipse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D0574D-7671-43D1-A0CC-45062CF4AA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71" y="230002"/>
            <a:ext cx="1971757" cy="13034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E4A6FF-FD50-4DD4-8176-76066761BC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11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가을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E4A6FF-FD50-4DD4-8176-76066761B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A48F725-9054-4478-B1B3-42CB8894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5781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30014408" descr="EMB00002fb809cc">
            <a:extLst>
              <a:ext uri="{FF2B5EF4-FFF2-40B4-BE49-F238E27FC236}">
                <a16:creationId xmlns:a16="http://schemas.microsoft.com/office/drawing/2014/main" id="{D04DEC81-7B17-4F63-ADE0-AA428ECC4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1" t="12737" r="18213" b="37363"/>
          <a:stretch>
            <a:fillRect/>
          </a:stretch>
        </p:blipFill>
        <p:spPr bwMode="auto">
          <a:xfrm>
            <a:off x="1619672" y="1035361"/>
            <a:ext cx="5268913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FAB35DB-DF78-4FB2-8BC8-3B9ACA75A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2883808"/>
            <a:ext cx="93266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630015416" descr="EMB00002fb809ce">
            <a:extLst>
              <a:ext uri="{FF2B5EF4-FFF2-40B4-BE49-F238E27FC236}">
                <a16:creationId xmlns:a16="http://schemas.microsoft.com/office/drawing/2014/main" id="{6D8DA1D5-8966-4E18-BB9E-3F437836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t="12093" r="18213" b="38274"/>
          <a:stretch>
            <a:fillRect/>
          </a:stretch>
        </p:blipFill>
        <p:spPr bwMode="auto">
          <a:xfrm>
            <a:off x="1619672" y="3341008"/>
            <a:ext cx="5268913" cy="21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E002CA-C98D-49D2-930D-FF3DB8A9B6AB}"/>
              </a:ext>
            </a:extLst>
          </p:cNvPr>
          <p:cNvSpPr txBox="1"/>
          <p:nvPr/>
        </p:nvSpPr>
        <p:spPr>
          <a:xfrm>
            <a:off x="7164288" y="1027196"/>
            <a:ext cx="273566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씨앗 B" panose="02020603020101020101" pitchFamily="18" charset="-127"/>
                <a:ea typeface="210 씨앗 B" panose="02020603020101020101" pitchFamily="18" charset="-127"/>
              </a:rPr>
              <a:t>순천만습지 입구</a:t>
            </a:r>
            <a:endParaRPr lang="ko-KR" altLang="en-US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15B68-BF4F-4010-89F5-4F5A47CC9D7C}"/>
              </a:ext>
            </a:extLst>
          </p:cNvPr>
          <p:cNvSpPr txBox="1"/>
          <p:nvPr/>
        </p:nvSpPr>
        <p:spPr>
          <a:xfrm>
            <a:off x="7164287" y="3341008"/>
            <a:ext cx="273566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순천만에 대한 정보 표지판과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곳곳에 숨어있는 동물들</a:t>
            </a:r>
          </a:p>
        </p:txBody>
      </p:sp>
    </p:spTree>
    <p:extLst>
      <p:ext uri="{BB962C8B-B14F-4D97-AF65-F5344CB8AC3E}">
        <p14:creationId xmlns:p14="http://schemas.microsoft.com/office/powerpoint/2010/main" val="4275227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12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가을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E4A6FF-FD50-4DD4-8176-76066761B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A48F725-9054-4478-B1B3-42CB8894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5781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30014408" descr="EMB00002fb809cc">
            <a:extLst>
              <a:ext uri="{FF2B5EF4-FFF2-40B4-BE49-F238E27FC236}">
                <a16:creationId xmlns:a16="http://schemas.microsoft.com/office/drawing/2014/main" id="{D04DEC81-7B17-4F63-ADE0-AA428ECC4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1" t="12737" r="18213" b="37363"/>
          <a:stretch>
            <a:fillRect/>
          </a:stretch>
        </p:blipFill>
        <p:spPr bwMode="auto">
          <a:xfrm>
            <a:off x="1619672" y="1035361"/>
            <a:ext cx="5268913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FAB35DB-DF78-4FB2-8BC8-3B9ACA75A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2883808"/>
            <a:ext cx="93266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630015416" descr="EMB00002fb809ce">
            <a:extLst>
              <a:ext uri="{FF2B5EF4-FFF2-40B4-BE49-F238E27FC236}">
                <a16:creationId xmlns:a16="http://schemas.microsoft.com/office/drawing/2014/main" id="{6D8DA1D5-8966-4E18-BB9E-3F437836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t="12093" r="18213" b="38274"/>
          <a:stretch>
            <a:fillRect/>
          </a:stretch>
        </p:blipFill>
        <p:spPr bwMode="auto">
          <a:xfrm>
            <a:off x="1619672" y="3341008"/>
            <a:ext cx="5268913" cy="21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0846D95-45AD-4DAD-9927-FB6A686EC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1" y="577499"/>
            <a:ext cx="926685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30015848" descr="EMB00002fb809d0">
            <a:extLst>
              <a:ext uri="{FF2B5EF4-FFF2-40B4-BE49-F238E27FC236}">
                <a16:creationId xmlns:a16="http://schemas.microsoft.com/office/drawing/2014/main" id="{94B00187-CDD9-4F3F-805A-E08D1016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8" t="12117" r="17769" b="38776"/>
          <a:stretch>
            <a:fillRect/>
          </a:stretch>
        </p:blipFill>
        <p:spPr bwMode="auto">
          <a:xfrm>
            <a:off x="1619672" y="1034698"/>
            <a:ext cx="5268913" cy="21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F14F44-E971-4D5D-A358-BC229327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30562600" descr="EMB00002fb809d2">
            <a:extLst>
              <a:ext uri="{FF2B5EF4-FFF2-40B4-BE49-F238E27FC236}">
                <a16:creationId xmlns:a16="http://schemas.microsoft.com/office/drawing/2014/main" id="{156679A6-3B98-40B1-8284-0499A7A04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12273" r="18680" b="38077"/>
          <a:stretch>
            <a:fillRect/>
          </a:stretch>
        </p:blipFill>
        <p:spPr bwMode="auto">
          <a:xfrm>
            <a:off x="1619671" y="3323545"/>
            <a:ext cx="5268913" cy="21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9C94AE-BD9E-430C-9196-D9A36462C509}"/>
              </a:ext>
            </a:extLst>
          </p:cNvPr>
          <p:cNvSpPr txBox="1"/>
          <p:nvPr/>
        </p:nvSpPr>
        <p:spPr>
          <a:xfrm>
            <a:off x="7164288" y="1027196"/>
            <a:ext cx="273566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순천만에 대한 퀴즈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40CF2-B3F4-4EEF-BA2B-151149995A66}"/>
              </a:ext>
            </a:extLst>
          </p:cNvPr>
          <p:cNvSpPr txBox="1"/>
          <p:nvPr/>
        </p:nvSpPr>
        <p:spPr>
          <a:xfrm>
            <a:off x="7164287" y="3341008"/>
            <a:ext cx="273566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퀴즈를 모두 맞추었을 때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나타나는 문구</a:t>
            </a:r>
          </a:p>
        </p:txBody>
      </p:sp>
    </p:spTree>
    <p:extLst>
      <p:ext uri="{BB962C8B-B14F-4D97-AF65-F5344CB8AC3E}">
        <p14:creationId xmlns:p14="http://schemas.microsoft.com/office/powerpoint/2010/main" val="74520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13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가을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E4A6FF-FD50-4DD4-8176-76066761B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A48F725-9054-4478-B1B3-42CB8894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5781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AB35DB-DF78-4FB2-8BC8-3B9ACA75A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2883808"/>
            <a:ext cx="93266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0846D95-45AD-4DAD-9927-FB6A686EC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1" y="577499"/>
            <a:ext cx="926685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F14F44-E971-4D5D-A358-BC229327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6EC1E6-D690-4694-B4B2-F5B745D4BD06}"/>
              </a:ext>
            </a:extLst>
          </p:cNvPr>
          <p:cNvSpPr txBox="1"/>
          <p:nvPr/>
        </p:nvSpPr>
        <p:spPr>
          <a:xfrm>
            <a:off x="1403648" y="1170533"/>
            <a:ext cx="712879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1)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순천만 갯벌은 </a:t>
            </a:r>
            <a:r>
              <a:rPr lang="ko-KR" altLang="en-US" sz="1600" b="1" dirty="0">
                <a:solidFill>
                  <a:srgbClr val="70AD47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보전가치가 뛰어나고 생산력이 왕성한 습지보호 지역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으로 질 좋은 게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맛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꼬막 등이 많이 잡힌다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그리고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짱뚱어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참갯지렁이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검정비틀이고둥과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같은 저서생물 등을 비롯해 </a:t>
            </a:r>
            <a:r>
              <a:rPr lang="ko-KR" altLang="en-US" sz="1600" b="1" dirty="0">
                <a:solidFill>
                  <a:srgbClr val="70AD47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다양한 생물상이 군집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하여 살아가고 있다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pPr fontAlgn="base"/>
            <a:endParaRPr lang="ko-KR" altLang="en-US" sz="5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2)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순천만 갯벌은 약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800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만 평의 광활한 지역으로 전혀 훼손되지 아니한 자연상태 갯벌에 다양한          생물상이 군집하여 살아가고 있으며 국제적으로 보호하고 있는 </a:t>
            </a:r>
            <a:r>
              <a:rPr lang="ko-KR" altLang="en-US" sz="1600" b="1" dirty="0" err="1">
                <a:solidFill>
                  <a:srgbClr val="70AD47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희귀철새도래지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이다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pPr fontAlgn="base"/>
            <a:endParaRPr lang="ko-KR" altLang="en-US" sz="5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3)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갯벌에 펼쳐진 약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30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만 평의 갈대숲은 수산생물의 서식지인 동시에 습지생태계 유지의 핵심이며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자연경관이 뛰어난 곳이다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pPr fontAlgn="base"/>
            <a:endParaRPr lang="ko-KR" altLang="en-US" sz="5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4)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갈대숲은 생태계의 물질순환에 있어서 매우 중요한 역할을 한다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갈대는 뿌리에서 산소를 방출하여 주위의 환원 상태에 있는 토양을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산화시키고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근처에 있는 미생물의 유기물 분해 활성을 촉진 시킨다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pPr fontAlgn="base"/>
            <a:endParaRPr lang="ko-KR" altLang="en-US" sz="5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5)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갈대는 지하 줄기에 전분을 저장했다가 내보내 주변 토양의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영양염류를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조절하는 것은 물론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잎과 줄기에 질소와 인 등 오염물질을 저장하여 주변의 오염물질 농도를 감소시키는 역할도 한다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또한 갈대의 뿌리는 구리나 카드뮴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납 등의 중금속을 축적해 </a:t>
            </a:r>
            <a:r>
              <a:rPr lang="ko-KR" altLang="en-US" sz="1600" b="1" dirty="0">
                <a:solidFill>
                  <a:srgbClr val="70AD47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주변 토양을 중금속 </a:t>
            </a:r>
            <a:r>
              <a:rPr lang="ko-KR" altLang="en-US" sz="1600" b="1" dirty="0" err="1">
                <a:solidFill>
                  <a:srgbClr val="70AD47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오염으로부터</a:t>
            </a:r>
            <a:r>
              <a:rPr lang="ko-KR" altLang="en-US" sz="1600" b="1" dirty="0">
                <a:solidFill>
                  <a:srgbClr val="70AD47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 지키는 역할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까지 해낸다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  <a:r>
              <a:rPr lang="en-US" altLang="ko-KR" sz="1600" b="1" dirty="0">
                <a:solidFill>
                  <a:schemeClr val="accent6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 </a:t>
            </a:r>
            <a:endParaRPr lang="ko-KR" altLang="en-US" sz="16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919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14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가을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E4A6FF-FD50-4DD4-8176-76066761B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A48F725-9054-4478-B1B3-42CB8894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5781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AB35DB-DF78-4FB2-8BC8-3B9ACA75A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2883808"/>
            <a:ext cx="93266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0846D95-45AD-4DAD-9927-FB6A686EC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1" y="577499"/>
            <a:ext cx="926685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F14F44-E971-4D5D-A358-BC229327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6EC1E6-D690-4694-B4B2-F5B745D4BD06}"/>
              </a:ext>
            </a:extLst>
          </p:cNvPr>
          <p:cNvSpPr txBox="1"/>
          <p:nvPr/>
        </p:nvSpPr>
        <p:spPr>
          <a:xfrm>
            <a:off x="1403648" y="1194053"/>
            <a:ext cx="7128792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6)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갯벌은 하천으로부터 끊임없이 영양물질이 공급되며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수천 종의 동식물이 살고있는 서식지이며 지구상 생물의 자그마치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20%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가 서식하는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생물 생산성이 가장 높은 생태계이다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그 중에서도 순천만의 갯벌은 </a:t>
            </a:r>
            <a:r>
              <a:rPr lang="ko-KR" altLang="en-US" sz="1600" b="1" dirty="0">
                <a:solidFill>
                  <a:srgbClr val="70AD47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보전가치가 뛰어나고 생산성이 왕성한 습지보호지역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이다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pPr fontAlgn="base"/>
            <a:endParaRPr lang="ko-KR" altLang="en-US" sz="5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7)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순천만의 습지는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뻘층이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깊고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분해성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미생물이 다양하게 서식하여 유기물 분해능력이 뛰어나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철새들에게 일시에 많은 양의 먹이를 공급할 수 있다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</a:p>
          <a:p>
            <a:pPr fontAlgn="base"/>
            <a:endParaRPr lang="ko-KR" altLang="en-US" sz="5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8)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순천만의 갈대 군락은 가장 넓고 또 잘 보전된 갈대 군락으로 남아 있다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갈대 군락은 적조를 막는 정화 기능이 뛰어나 순천만의 천연 하수 종말 처리장의 역할을 톡톡히 하고 있으며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rgbClr val="70AD47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홍수 조절의 기능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도 가지고 있다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</a:p>
          <a:p>
            <a:pPr fontAlgn="base"/>
            <a:endParaRPr lang="ko-KR" altLang="en-US" sz="5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9)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갈대 군락은 겨울의 찬바람을 막아주고 안정감을 주어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물고기들의 보금자리가 되며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다시 이들을 먹이로 하는 수서 조류들이 찾아오게 된다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순천만이 희귀 조류의 서식지가 된 데에는 바로 갈대 군락의 역할이 매우 크다고 할 수 있다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  <a:endParaRPr lang="ko-KR" altLang="en-US" sz="16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71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15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가을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E4A6FF-FD50-4DD4-8176-76066761B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A48F725-9054-4478-B1B3-42CB8894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5781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AB35DB-DF78-4FB2-8BC8-3B9ACA75A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2883808"/>
            <a:ext cx="93266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0846D95-45AD-4DAD-9927-FB6A686EC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1" y="577499"/>
            <a:ext cx="926685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F14F44-E971-4D5D-A358-BC229327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A67A40D-4EEF-482D-9097-3A8F1E801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95349"/>
              </p:ext>
            </p:extLst>
          </p:nvPr>
        </p:nvGraphicFramePr>
        <p:xfrm>
          <a:off x="1619671" y="1162412"/>
          <a:ext cx="7289533" cy="389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475">
                  <a:extLst>
                    <a:ext uri="{9D8B030D-6E8A-4147-A177-3AD203B41FA5}">
                      <a16:colId xmlns:a16="http://schemas.microsoft.com/office/drawing/2014/main" val="3625956384"/>
                    </a:ext>
                  </a:extLst>
                </a:gridCol>
                <a:gridCol w="656058">
                  <a:extLst>
                    <a:ext uri="{9D8B030D-6E8A-4147-A177-3AD203B41FA5}">
                      <a16:colId xmlns:a16="http://schemas.microsoft.com/office/drawing/2014/main" val="2036220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</a:rPr>
                        <a:t>Quiz</a:t>
                      </a:r>
                      <a:endParaRPr lang="ko-KR" altLang="en-US" sz="2000" dirty="0">
                        <a:latin typeface="210 국민체조 L" panose="02020603020101020101" pitchFamily="18" charset="-127"/>
                        <a:ea typeface="210 국민체조 L" panose="0202060302010102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</a:rPr>
                        <a:t>A</a:t>
                      </a:r>
                      <a:endParaRPr lang="ko-KR" altLang="en-US" sz="2000" dirty="0">
                        <a:latin typeface="210 국민체조 L" panose="02020603020101020101" pitchFamily="18" charset="-127"/>
                        <a:ea typeface="210 국민체조 L" panose="0202060302010102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324542"/>
                  </a:ext>
                </a:extLst>
              </a:tr>
              <a:tr h="1943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습지는 우리가 흔히 늪이라 부르는 곳으로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온갖 다양한 생물들이 서식하는 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'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생명의 소용돌이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' '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지구의 허파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'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라고 불린다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dirty="0">
                        <a:latin typeface="210 국민체조 L" panose="02020603020101020101" pitchFamily="18" charset="-127"/>
                        <a:ea typeface="210 국민체조 L" panose="02020603020101020101" pitchFamily="18" charset="-127"/>
                      </a:endParaRPr>
                    </a:p>
                  </a:txBody>
                  <a:tcPr>
                    <a:solidFill>
                      <a:srgbClr val="DDF5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</a:rPr>
                        <a:t>O</a:t>
                      </a:r>
                      <a:endParaRPr lang="ko-KR" altLang="en-US" dirty="0">
                        <a:latin typeface="210 국민체조 L" panose="02020603020101020101" pitchFamily="18" charset="-127"/>
                        <a:ea typeface="210 국민체조 L" panose="02020603020101020101" pitchFamily="18" charset="-127"/>
                      </a:endParaRPr>
                    </a:p>
                  </a:txBody>
                  <a:tcPr>
                    <a:solidFill>
                      <a:srgbClr val="DD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1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순천만은 오염원이 적어 갯벌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염습지가 잘 발달하여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질 좋은 수산물과 각종 저서무척추동물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염생식물이 풍부하다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50" kern="1200" dirty="0">
                        <a:solidFill>
                          <a:schemeClr val="dk1"/>
                        </a:solidFill>
                        <a:effectLst/>
                        <a:latin typeface="210 국민체조 L" panose="02020603020101020101" pitchFamily="18" charset="-127"/>
                        <a:ea typeface="210 국민체조 L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rgbClr val="BCE4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</a:rPr>
                        <a:t>O</a:t>
                      </a:r>
                      <a:endParaRPr lang="ko-KR" altLang="en-US" dirty="0">
                        <a:latin typeface="210 국민체조 L" panose="02020603020101020101" pitchFamily="18" charset="-127"/>
                        <a:ea typeface="210 국민체조 L" panose="02020603020101020101" pitchFamily="18" charset="-127"/>
                      </a:endParaRPr>
                    </a:p>
                  </a:txBody>
                  <a:tcPr>
                    <a:solidFill>
                      <a:srgbClr val="BCE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63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순천만은 크게 동천을 중심으로 동쪽은 시설재배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서쪽은 곡물 위주의 농업이 이루어지고 있다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50" kern="1200" dirty="0">
                        <a:solidFill>
                          <a:schemeClr val="dk1"/>
                        </a:solidFill>
                        <a:effectLst/>
                        <a:latin typeface="210 국민체조 L" panose="02020603020101020101" pitchFamily="18" charset="-127"/>
                        <a:ea typeface="210 국민체조 L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rgbClr val="DDF5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</a:rPr>
                        <a:t>X</a:t>
                      </a:r>
                      <a:endParaRPr lang="ko-KR" altLang="en-US" dirty="0">
                        <a:latin typeface="210 국민체조 L" panose="02020603020101020101" pitchFamily="18" charset="-127"/>
                        <a:ea typeface="210 국민체조 L" panose="02020603020101020101" pitchFamily="18" charset="-127"/>
                      </a:endParaRPr>
                    </a:p>
                  </a:txBody>
                  <a:tcPr>
                    <a:solidFill>
                      <a:srgbClr val="DD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9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최근의 추세로는 시설재배 비율이 줄어들고 논의 비율이 발달하고 있어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상업적 농업에서 곡물 위주로 변해가고 있다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50" kern="1200" dirty="0">
                        <a:solidFill>
                          <a:schemeClr val="dk1"/>
                        </a:solidFill>
                        <a:effectLst/>
                        <a:latin typeface="210 국민체조 L" panose="02020603020101020101" pitchFamily="18" charset="-127"/>
                        <a:ea typeface="210 국민체조 L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rgbClr val="BCE4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</a:rPr>
                        <a:t>X</a:t>
                      </a:r>
                      <a:endParaRPr lang="ko-KR" altLang="en-US" dirty="0">
                        <a:latin typeface="210 국민체조 L" panose="02020603020101020101" pitchFamily="18" charset="-127"/>
                        <a:ea typeface="210 국민체조 L" panose="02020603020101020101" pitchFamily="18" charset="-127"/>
                      </a:endParaRPr>
                    </a:p>
                  </a:txBody>
                  <a:tcPr>
                    <a:solidFill>
                      <a:srgbClr val="BCE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80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순천만의 습지는 우리나라 갯벌 가운데 염습지가 남아 있는 유일한 갯벌이다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50" kern="1200" dirty="0">
                        <a:solidFill>
                          <a:schemeClr val="dk1"/>
                        </a:solidFill>
                        <a:effectLst/>
                        <a:latin typeface="210 국민체조 L" panose="02020603020101020101" pitchFamily="18" charset="-127"/>
                        <a:ea typeface="210 국민체조 L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rgbClr val="DDF5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</a:rPr>
                        <a:t>O</a:t>
                      </a:r>
                      <a:endParaRPr lang="ko-KR" altLang="en-US" dirty="0">
                        <a:latin typeface="210 국민체조 L" panose="02020603020101020101" pitchFamily="18" charset="-127"/>
                        <a:ea typeface="210 국민체조 L" panose="02020603020101020101" pitchFamily="18" charset="-127"/>
                      </a:endParaRPr>
                    </a:p>
                  </a:txBody>
                  <a:tcPr>
                    <a:solidFill>
                      <a:srgbClr val="DD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84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</a:rPr>
                        <a:t>순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천만은 우리나라에 남아있는 흑두루미 도래지 중 하나이다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50" kern="1200" dirty="0">
                        <a:solidFill>
                          <a:schemeClr val="dk1"/>
                        </a:solidFill>
                        <a:effectLst/>
                        <a:latin typeface="210 국민체조 L" panose="02020603020101020101" pitchFamily="18" charset="-127"/>
                        <a:ea typeface="210 국민체조 L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rgbClr val="BCE4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</a:rPr>
                        <a:t>X</a:t>
                      </a:r>
                      <a:endParaRPr lang="ko-KR" altLang="en-US" dirty="0">
                        <a:latin typeface="210 국민체조 L" panose="02020603020101020101" pitchFamily="18" charset="-127"/>
                        <a:ea typeface="210 국민체조 L" panose="02020603020101020101" pitchFamily="18" charset="-127"/>
                      </a:endParaRPr>
                    </a:p>
                  </a:txBody>
                  <a:tcPr>
                    <a:solidFill>
                      <a:srgbClr val="BCE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48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갈대는 서식지의 영양 </a:t>
                      </a:r>
                      <a:r>
                        <a:rPr lang="ko-KR" altLang="en-US" sz="1350" kern="1200" dirty="0" err="1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염류와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 중금속 등의 물질 순환에 있어서 중요한 역할을 한다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50" kern="1200" dirty="0">
                        <a:solidFill>
                          <a:schemeClr val="dk1"/>
                        </a:solidFill>
                        <a:effectLst/>
                        <a:latin typeface="210 국민체조 L" panose="02020603020101020101" pitchFamily="18" charset="-127"/>
                        <a:ea typeface="210 국민체조 L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rgbClr val="DDF5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</a:rPr>
                        <a:t>O</a:t>
                      </a:r>
                      <a:endParaRPr lang="ko-KR" altLang="en-US" dirty="0">
                        <a:latin typeface="210 국민체조 L" panose="02020603020101020101" pitchFamily="18" charset="-127"/>
                        <a:ea typeface="210 국민체조 L" panose="02020603020101020101" pitchFamily="18" charset="-127"/>
                      </a:endParaRPr>
                    </a:p>
                  </a:txBody>
                  <a:tcPr>
                    <a:solidFill>
                      <a:srgbClr val="DD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6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순천만의 습지는 </a:t>
                      </a:r>
                      <a:r>
                        <a:rPr lang="ko-KR" altLang="en-US" sz="1350" kern="1200" dirty="0" err="1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뻘층이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 얕고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50" kern="1200" dirty="0" err="1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분해성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 미생물이 다양하게 서식하여 유기물 분해능력이 뛰어나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철새들에게 일시에 많은 양의 먹이를 공급할 수 있다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350" kern="1200" dirty="0">
                        <a:solidFill>
                          <a:schemeClr val="dk1"/>
                        </a:solidFill>
                        <a:effectLst/>
                        <a:latin typeface="210 국민체조 L" panose="02020603020101020101" pitchFamily="18" charset="-127"/>
                        <a:ea typeface="210 국민체조 L" panose="02020603020101020101" pitchFamily="18" charset="-127"/>
                        <a:cs typeface="+mn-cs"/>
                      </a:endParaRPr>
                    </a:p>
                  </a:txBody>
                  <a:tcPr>
                    <a:solidFill>
                      <a:srgbClr val="BCE4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국민체조 L" panose="02020603020101020101" pitchFamily="18" charset="-127"/>
                          <a:ea typeface="210 국민체조 L" panose="02020603020101020101" pitchFamily="18" charset="-127"/>
                        </a:rPr>
                        <a:t>X</a:t>
                      </a:r>
                      <a:endParaRPr lang="ko-KR" altLang="en-US" dirty="0">
                        <a:latin typeface="210 국민체조 L" panose="02020603020101020101" pitchFamily="18" charset="-127"/>
                        <a:ea typeface="210 국민체조 L" panose="02020603020101020101" pitchFamily="18" charset="-127"/>
                      </a:endParaRPr>
                    </a:p>
                  </a:txBody>
                  <a:tcPr>
                    <a:solidFill>
                      <a:srgbClr val="BCE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582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48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16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여름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34430"/>
            <a:ext cx="6223224" cy="388951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078791" y="3341008"/>
            <a:ext cx="1584176" cy="12861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87" y="1181878"/>
            <a:ext cx="5096574" cy="3046768"/>
          </a:xfrm>
          <a:prstGeom prst="ellipse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008A48-8DF5-4F78-81BF-4B3480344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04" y="-1090528"/>
            <a:ext cx="3744359" cy="3841089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3AFCAF-1407-4EB7-AAE3-F0B7BD5422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5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17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여름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3AFCAF-1407-4EB7-AAE3-F0B7BD5422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83F7F-01EB-4679-B2F0-B1F23A57D739}"/>
              </a:ext>
            </a:extLst>
          </p:cNvPr>
          <p:cNvSpPr txBox="1"/>
          <p:nvPr/>
        </p:nvSpPr>
        <p:spPr>
          <a:xfrm>
            <a:off x="7164288" y="1027196"/>
            <a:ext cx="273566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죽녹원</a:t>
            </a: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 내부의 폭포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2EE717A-8EFC-44C3-847D-2F8746509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_x630562240" descr="EMB00002fb809d5">
            <a:extLst>
              <a:ext uri="{FF2B5EF4-FFF2-40B4-BE49-F238E27FC236}">
                <a16:creationId xmlns:a16="http://schemas.microsoft.com/office/drawing/2014/main" id="{ADC34C8F-B8B0-4EDF-A4F3-ECFE456E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0" y="1034697"/>
            <a:ext cx="5268913" cy="213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362239632" descr="EMB000036000a6a">
            <a:extLst>
              <a:ext uri="{FF2B5EF4-FFF2-40B4-BE49-F238E27FC236}">
                <a16:creationId xmlns:a16="http://schemas.microsoft.com/office/drawing/2014/main" id="{E16EE225-841A-48F4-BB5E-FD166A1D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3323546"/>
            <a:ext cx="5268913" cy="212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F7C2BE-5831-45C1-9B54-70E3110D7FFE}"/>
              </a:ext>
            </a:extLst>
          </p:cNvPr>
          <p:cNvSpPr txBox="1"/>
          <p:nvPr/>
        </p:nvSpPr>
        <p:spPr>
          <a:xfrm>
            <a:off x="7164287" y="3341008"/>
            <a:ext cx="2735667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죽녹원</a:t>
            </a: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 대나무 잎을 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모두 모았을 때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나타나는 문구</a:t>
            </a:r>
          </a:p>
        </p:txBody>
      </p:sp>
    </p:spTree>
    <p:extLst>
      <p:ext uri="{BB962C8B-B14F-4D97-AF65-F5344CB8AC3E}">
        <p14:creationId xmlns:p14="http://schemas.microsoft.com/office/powerpoint/2010/main" val="607093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18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여름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E4A6FF-FD50-4DD4-8176-76066761B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A48F725-9054-4478-B1B3-42CB8894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5781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AB35DB-DF78-4FB2-8BC8-3B9ACA75A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2883808"/>
            <a:ext cx="93266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0846D95-45AD-4DAD-9927-FB6A686EC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1" y="577499"/>
            <a:ext cx="926685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F14F44-E971-4D5D-A358-BC229327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6EC1E6-D690-4694-B4B2-F5B745D4BD06}"/>
              </a:ext>
            </a:extLst>
          </p:cNvPr>
          <p:cNvSpPr txBox="1"/>
          <p:nvPr/>
        </p:nvSpPr>
        <p:spPr>
          <a:xfrm>
            <a:off x="1403648" y="1170533"/>
            <a:ext cx="712879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1)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죽녹원은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2003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년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5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월에 조성하여 약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31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만㎡의 공간에 울창한 대나무숲과 가사문학의 산실인 담양의 정자문화 등을 볼 수 있는 시가문화촌으로 구성되어 있습니다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죽녹원은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전망대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쉼터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정자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다양한 조형물을 비롯 영화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·CF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촬영지와 다양한 생태문화관광 시설을 갖추고 있으며 가족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연인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친구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수학여행 등 연간 관광객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130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만명이 찾는 대한민국 최고의 관광명소로 자리 잡고 있습니다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  <a:endParaRPr lang="ko-KR" altLang="en-US" sz="16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fontAlgn="base"/>
            <a:endParaRPr lang="en-US" altLang="ko-KR" sz="5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2)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죽녹원은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8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가지의 주제로 산책로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(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운수대통길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사랑이 변치 않는 길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추억의 샛길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철학자의 길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사색의 길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선비의 길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죽마고우길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성인산오름길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)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가 구성되어 있습니다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대나무는 사시사철 푸르지만 봄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여름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가을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겨울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4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계절 모두 그 나름의 매력과 신비로움을 가지고 있습니다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pPr fontAlgn="base"/>
            <a:endParaRPr lang="ko-KR" altLang="en-US" sz="5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fontAlgn="base"/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3) 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대나무숲은 외부온도보다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4~ 7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℃정도 낮아 산소 발생량이 높고 음이온 발생량이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1,200~ 1,700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개로 일반 숲보다 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10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배 가량 많다고 알려져 있습니다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16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산소발생량이</a:t>
            </a:r>
            <a:r>
              <a:rPr lang="ko-KR" altLang="en-US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높아 청량감을 느끼게 해주고 음이온은 혈액을 맑게 해주고 저항력을 증가시켜 스트레스를 해소시켜주는 효능이 있다고 하니 일상생활에 지친 심신을 달래주는 데 최적의 장소입니다</a:t>
            </a:r>
            <a:r>
              <a:rPr lang="en-US" altLang="ko-KR" sz="16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  <a:endParaRPr lang="ko-KR" altLang="en-US" sz="16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394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19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여름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3AFCAF-1407-4EB7-AAE3-F0B7BD5422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EB4656C-5396-460D-8DF7-351373A84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97553544" descr="EMB00002a3050c8">
            <a:extLst>
              <a:ext uri="{FF2B5EF4-FFF2-40B4-BE49-F238E27FC236}">
                <a16:creationId xmlns:a16="http://schemas.microsoft.com/office/drawing/2014/main" id="{605E679F-7E10-48BB-B32A-5580C3DD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464" y="1057300"/>
            <a:ext cx="4831743" cy="433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81DB9B-FD6B-49D4-B334-7B662625D475}"/>
              </a:ext>
            </a:extLst>
          </p:cNvPr>
          <p:cNvSpPr txBox="1"/>
          <p:nvPr/>
        </p:nvSpPr>
        <p:spPr>
          <a:xfrm>
            <a:off x="6660232" y="1201316"/>
            <a:ext cx="2735667" cy="290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죽녹원</a:t>
            </a: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 내부의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dirty="0">
                <a:latin typeface="210 씨앗 B" panose="02020603020101020101" pitchFamily="18" charset="-127"/>
                <a:ea typeface="210 씨앗 B" panose="02020603020101020101" pitchFamily="18" charset="-127"/>
              </a:rPr>
              <a:t>8</a:t>
            </a: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가지 주제로 구성된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산책로</a:t>
            </a:r>
            <a:r>
              <a:rPr lang="en-US" altLang="ko-KR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210 씨앗 B" panose="02020603020101020101" pitchFamily="18" charset="-127"/>
                <a:ea typeface="210 씨앗 B" panose="02020603020101020101" pitchFamily="18" charset="-127"/>
              </a:rPr>
              <a:t>(</a:t>
            </a:r>
            <a:r>
              <a:rPr lang="ko-KR" altLang="en-US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죽녹원</a:t>
            </a: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 </a:t>
            </a:r>
            <a:r>
              <a:rPr lang="en-US" altLang="ko-KR" dirty="0">
                <a:latin typeface="210 씨앗 B" panose="02020603020101020101" pitchFamily="18" charset="-127"/>
                <a:ea typeface="210 씨앗 B" panose="02020603020101020101" pitchFamily="18" charset="-127"/>
              </a:rPr>
              <a:t>8</a:t>
            </a: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길</a:t>
            </a:r>
            <a:r>
              <a:rPr lang="en-US" altLang="ko-KR" dirty="0">
                <a:latin typeface="210 씨앗 B" panose="02020603020101020101" pitchFamily="18" charset="-127"/>
                <a:ea typeface="210 씨앗 B" panose="02020603020101020101" pitchFamily="18" charset="-127"/>
              </a:rPr>
              <a:t>)</a:t>
            </a:r>
          </a:p>
          <a:p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운수대통길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사랑이 변치 않는 길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추억의 샛길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철학자의 길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사색의 길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선비의 길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죽마고우 길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성인산</a:t>
            </a:r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 </a:t>
            </a:r>
            <a:r>
              <a:rPr lang="ko-KR" altLang="en-US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오름길</a:t>
            </a:r>
            <a:endParaRPr lang="ko-KR" altLang="en-US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52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3300" spc="0" dirty="0">
                <a:latin typeface="Stencil" panose="040409050D0802020404" pitchFamily="82" charset="0"/>
              </a:rPr>
              <a:t>SNOWMAN</a:t>
            </a:r>
            <a:br>
              <a:rPr lang="en-US" altLang="ko-KR" sz="3300" spc="0" dirty="0">
                <a:latin typeface="Stencil" panose="040409050D0802020404" pitchFamily="82" charset="0"/>
              </a:rPr>
            </a:br>
            <a:r>
              <a:rPr lang="en-US" altLang="ko-KR" sz="3300" spc="0" dirty="0">
                <a:latin typeface="Stencil" panose="040409050D0802020404" pitchFamily="82" charset="0"/>
              </a:rPr>
              <a:t>in</a:t>
            </a:r>
            <a:br>
              <a:rPr lang="en-US" altLang="ko-KR" sz="3300" spc="0" dirty="0">
                <a:latin typeface="Stencil" panose="040409050D0802020404" pitchFamily="82" charset="0"/>
              </a:rPr>
            </a:br>
            <a:r>
              <a:rPr lang="en-US" altLang="ko-KR" sz="3300" spc="0" dirty="0">
                <a:latin typeface="Stencil" panose="040409050D0802020404" pitchFamily="82" charset="0"/>
              </a:rPr>
              <a:t>JEONNAM</a:t>
            </a:r>
            <a:endParaRPr lang="ko-KR" altLang="en-US" sz="3300" spc="0" dirty="0">
              <a:latin typeface="Stencil" panose="040409050D0802020404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5936" y="4297660"/>
            <a:ext cx="3528392" cy="432048"/>
          </a:xfrm>
        </p:spPr>
        <p:txBody>
          <a:bodyPr/>
          <a:lstStyle/>
          <a:p>
            <a:pPr algn="r"/>
            <a:r>
              <a:rPr lang="en-US" altLang="ko-KR" spc="0" dirty="0">
                <a:latin typeface="Stencil" panose="040409050D0802020404" pitchFamily="82" charset="0"/>
              </a:rPr>
              <a:t>CONTENTS</a:t>
            </a:r>
            <a:endParaRPr lang="ko-KR" altLang="en-US" spc="0" dirty="0">
              <a:latin typeface="Stencil" panose="040409050D0802020404" pitchFamily="82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403648" y="-382860"/>
            <a:ext cx="2088232" cy="6097860"/>
          </a:xfrm>
        </p:spPr>
        <p:txBody>
          <a:bodyPr>
            <a:normAutofit/>
          </a:bodyPr>
          <a:lstStyle/>
          <a:p>
            <a:pPr marL="228600" indent="-228600" algn="l">
              <a:lnSpc>
                <a:spcPct val="250000"/>
              </a:lnSpc>
              <a:buAutoNum type="arabicParenR"/>
            </a:pPr>
            <a:r>
              <a:rPr lang="ko-KR" altLang="en-US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사용 프로그램</a:t>
            </a:r>
            <a:endParaRPr lang="en-US" altLang="ko-KR" sz="2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228600" indent="-228600" algn="l">
              <a:lnSpc>
                <a:spcPct val="250000"/>
              </a:lnSpc>
              <a:buAutoNum type="arabicParenR"/>
            </a:pPr>
            <a:r>
              <a:rPr lang="ko-KR" altLang="en-US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  <a:endParaRPr lang="en-US" altLang="ko-KR" sz="2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228600" indent="-228600" algn="l">
              <a:lnSpc>
                <a:spcPct val="250000"/>
              </a:lnSpc>
              <a:buAutoNum type="arabicParenR"/>
            </a:pPr>
            <a:r>
              <a:rPr lang="ko-KR" altLang="en-US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시연</a:t>
            </a:r>
            <a:endParaRPr lang="en-US" altLang="ko-KR" sz="2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marL="228600" indent="-228600" algn="l">
              <a:lnSpc>
                <a:spcPct val="250000"/>
              </a:lnSpc>
              <a:buAutoNum type="arabicParenR"/>
            </a:pPr>
            <a:r>
              <a:rPr lang="en-US" altLang="ko-KR" sz="2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5340926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20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34430"/>
            <a:ext cx="6223224" cy="388951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565044" y="2929508"/>
            <a:ext cx="1584176" cy="12861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85FBB1-9994-4D71-A2C5-E5C4C7884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25529"/>
            <a:ext cx="4855072" cy="2711223"/>
          </a:xfrm>
          <a:prstGeom prst="ellipse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F6CABE-E15F-42F1-A25D-9ED378F1B9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8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21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 - </a:t>
            </a:r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봄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3AFCAF-1407-4EB7-AAE3-F0B7BD5422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83F7F-01EB-4679-B2F0-B1F23A57D739}"/>
              </a:ext>
            </a:extLst>
          </p:cNvPr>
          <p:cNvSpPr txBox="1"/>
          <p:nvPr/>
        </p:nvSpPr>
        <p:spPr>
          <a:xfrm>
            <a:off x="7164288" y="1027196"/>
            <a:ext cx="2735667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언덕을 향해 출발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2EE717A-8EFC-44C3-847D-2F8746509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_x630562240" descr="EMB00002fb809d5">
            <a:extLst>
              <a:ext uri="{FF2B5EF4-FFF2-40B4-BE49-F238E27FC236}">
                <a16:creationId xmlns:a16="http://schemas.microsoft.com/office/drawing/2014/main" id="{ADC34C8F-B8B0-4EDF-A4F3-ECFE456E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0" y="1034697"/>
            <a:ext cx="5268913" cy="213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362239632" descr="EMB000036000a6a">
            <a:extLst>
              <a:ext uri="{FF2B5EF4-FFF2-40B4-BE49-F238E27FC236}">
                <a16:creationId xmlns:a16="http://schemas.microsoft.com/office/drawing/2014/main" id="{E16EE225-841A-48F4-BB5E-FD166A1D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3323546"/>
            <a:ext cx="5268913" cy="212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F7C2BE-5831-45C1-9B54-70E3110D7FFE}"/>
              </a:ext>
            </a:extLst>
          </p:cNvPr>
          <p:cNvSpPr txBox="1"/>
          <p:nvPr/>
        </p:nvSpPr>
        <p:spPr>
          <a:xfrm>
            <a:off x="7164287" y="3341008"/>
            <a:ext cx="2735667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모든 스테이지를 완료하고</a:t>
            </a:r>
            <a:endParaRPr lang="en-US" altLang="ko-KR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dirty="0">
                <a:latin typeface="210 씨앗 B" panose="02020603020101020101" pitchFamily="18" charset="-127"/>
                <a:ea typeface="210 씨앗 B" panose="02020603020101020101" pitchFamily="18" charset="-127"/>
              </a:rPr>
              <a:t>게임 클리어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FCC3A2-E323-45B8-8303-59CFF416C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783" y="5774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90456168" descr="EMB000036000a70">
            <a:extLst>
              <a:ext uri="{FF2B5EF4-FFF2-40B4-BE49-F238E27FC236}">
                <a16:creationId xmlns:a16="http://schemas.microsoft.com/office/drawing/2014/main" id="{419AD657-4423-49D8-87CC-E4E74488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12808" r="18370" b="39737"/>
          <a:stretch>
            <a:fillRect/>
          </a:stretch>
        </p:blipFill>
        <p:spPr bwMode="auto">
          <a:xfrm>
            <a:off x="1630783" y="1034697"/>
            <a:ext cx="5257800" cy="213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9AB31C1-2CB7-4B47-93F5-C5D618197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490457896" descr="EMB000036000a72">
            <a:extLst>
              <a:ext uri="{FF2B5EF4-FFF2-40B4-BE49-F238E27FC236}">
                <a16:creationId xmlns:a16="http://schemas.microsoft.com/office/drawing/2014/main" id="{1B34BA7F-6579-46D7-9046-8620D91A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0" t="12373" r="22537" b="37971"/>
          <a:stretch>
            <a:fillRect/>
          </a:stretch>
        </p:blipFill>
        <p:spPr bwMode="auto">
          <a:xfrm>
            <a:off x="1630783" y="3321584"/>
            <a:ext cx="5257800" cy="21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7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FAAF075-16C8-4154-8CCC-E53DE9D7830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2" y="218622"/>
            <a:ext cx="7588800" cy="5375182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22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050BA4-D320-410F-BFD1-8DCCDFE0CBBF}"/>
              </a:ext>
            </a:extLst>
          </p:cNvPr>
          <p:cNvSpPr/>
          <p:nvPr/>
        </p:nvSpPr>
        <p:spPr>
          <a:xfrm>
            <a:off x="3349000" y="2440905"/>
            <a:ext cx="3553803" cy="931681"/>
          </a:xfrm>
          <a:prstGeom prst="rect">
            <a:avLst/>
          </a:prstGeom>
          <a:solidFill>
            <a:srgbClr val="00B0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시연</a:t>
            </a:r>
          </a:p>
        </p:txBody>
      </p:sp>
    </p:spTree>
    <p:extLst>
      <p:ext uri="{BB962C8B-B14F-4D97-AF65-F5344CB8AC3E}">
        <p14:creationId xmlns:p14="http://schemas.microsoft.com/office/powerpoint/2010/main" val="2846775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시연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23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시연 영상</a:t>
            </a:r>
            <a:endParaRPr lang="en-US" altLang="ko-KR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A9F3C9-D905-4ADE-9314-507F0F54D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BA5CE9-8934-45A7-96E1-1D76C95232C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74" y="1335945"/>
            <a:ext cx="62244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30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참고문헌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24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718309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SNOW MAN IN JEONNAM</a:t>
            </a:r>
            <a:endParaRPr lang="ko-KR" altLang="en-US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7664" y="1448182"/>
            <a:ext cx="7272808" cy="138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유니티 사용법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초보자를 위한 유니티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5 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입문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/ </a:t>
            </a:r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한빛미디어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</a:p>
          <a:p>
            <a:pPr fontAlgn="base"/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API : </a:t>
            </a:r>
            <a:r>
              <a:rPr lang="en-US" altLang="ko-KR" u="sng" dirty="0">
                <a:latin typeface="210 국민체조 L" panose="02020603020101020101" pitchFamily="18" charset="-127"/>
                <a:ea typeface="210 국민체조 L" panose="02020603020101020101" pitchFamily="18" charset="-127"/>
                <a:hlinkClick r:id="rId3"/>
              </a:rPr>
              <a:t>https://docs.unity3d.com/ScriptReference/index.html</a:t>
            </a:r>
            <a:endParaRPr lang="ko-KR" altLang="en-US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비디오 재생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en-US" altLang="ko-KR" u="sng" dirty="0">
                <a:latin typeface="210 국민체조 L" panose="02020603020101020101" pitchFamily="18" charset="-127"/>
                <a:ea typeface="210 국민체조 L" panose="02020603020101020101" pitchFamily="18" charset="-127"/>
                <a:hlinkClick r:id="rId4"/>
              </a:rPr>
              <a:t>https://www.youtube.com/watch?v=V8rwCWiRLWI&amp;t=464s</a:t>
            </a:r>
            <a:endParaRPr lang="ko-KR" altLang="en-US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빌드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en-US" altLang="ko-KR" u="sng" dirty="0">
                <a:latin typeface="210 국민체조 L" panose="02020603020101020101" pitchFamily="18" charset="-127"/>
                <a:ea typeface="210 국민체조 L" panose="02020603020101020101" pitchFamily="18" charset="-127"/>
                <a:hlinkClick r:id="rId5"/>
              </a:rPr>
              <a:t>https://blog.naver.com/2983934/220994585949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순천만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en-US" altLang="ko-KR" u="sng" dirty="0">
                <a:latin typeface="210 국민체조 L" panose="02020603020101020101" pitchFamily="18" charset="-127"/>
                <a:ea typeface="210 국민체조 L" panose="02020603020101020101" pitchFamily="18" charset="-127"/>
                <a:hlinkClick r:id="rId6"/>
              </a:rPr>
              <a:t>http://www.suncheonbay.go.kr/</a:t>
            </a:r>
            <a:endParaRPr lang="ko-KR" altLang="en-US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fontAlgn="base"/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죽녹원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en-US" altLang="ko-KR" u="sng" dirty="0">
                <a:latin typeface="210 국민체조 L" panose="02020603020101020101" pitchFamily="18" charset="-127"/>
                <a:ea typeface="210 국민체조 L" panose="02020603020101020101" pitchFamily="18" charset="-127"/>
                <a:hlinkClick r:id="rId7"/>
              </a:rPr>
              <a:t>http://www.juknokwon.go.kr/</a:t>
            </a:r>
            <a:endParaRPr lang="ko-KR" altLang="en-US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46E343-5A1B-4870-8E34-771BA8F675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  <p:pic>
        <p:nvPicPr>
          <p:cNvPr id="2050" name="Picture 2" descr="íë¹ë¯¸ëì´] ì´ë³´ìë¥¼ ìí ì ëí° 5 ìë¬¸ (2016ë) : ì¡ì¤ë¶">
            <a:extLst>
              <a:ext uri="{FF2B5EF4-FFF2-40B4-BE49-F238E27FC236}">
                <a16:creationId xmlns:a16="http://schemas.microsoft.com/office/drawing/2014/main" id="{71AE5869-714C-4C0F-8300-AECCEC1E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5" y="2713484"/>
            <a:ext cx="2165777" cy="278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505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출처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25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718309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SNOW MAN IN JEONNAM</a:t>
            </a:r>
            <a:endParaRPr lang="ko-KR" altLang="en-US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7664" y="1448182"/>
            <a:ext cx="7272808" cy="354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글꼴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푸른전남체</a:t>
            </a:r>
            <a:endParaRPr lang="ko-KR" altLang="en-US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오프닝 영상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직접 제작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관광 안내문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사이트 검색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)</a:t>
            </a:r>
            <a:endParaRPr lang="ko-KR" altLang="en-US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맵 영상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직접 제작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지도 </a:t>
            </a:r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텍스쳐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사용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)</a:t>
            </a:r>
            <a:endParaRPr lang="ko-KR" altLang="en-US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눈구름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3LE Low Poly Cloud Pack (Unity Asset Store)</a:t>
            </a: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눈사람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Cute Snowman (Unity Asset Store)</a:t>
            </a: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갈대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Red Cherry Plants (Unity Asset Store)</a:t>
            </a: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물고기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Fish (Low Poly)_</a:t>
            </a:r>
            <a:r>
              <a:rPr lang="en-US" altLang="ko-KR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kaangvl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</a:p>
          <a:p>
            <a:pPr fontAlgn="base"/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(https://free3d.com/3d-model/3d-fish-model-low-poly-63627.html)</a:t>
            </a: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게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Crab_3dregenerator (</a:t>
            </a:r>
            <a:r>
              <a:rPr lang="en-US" altLang="ko-KR" u="sng" dirty="0">
                <a:latin typeface="210 국민체조 L" panose="02020603020101020101" pitchFamily="18" charset="-127"/>
                <a:ea typeface="210 국민체조 L" panose="02020603020101020101" pitchFamily="18" charset="-127"/>
                <a:hlinkClick r:id="rId3"/>
              </a:rPr>
              <a:t>https://free3d.com/3d-model/crab-95581.html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)</a:t>
            </a: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다리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Simple Wooden bridge (Unity Asset Store)</a:t>
            </a: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벤치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en-US" altLang="ko-KR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Bench_IL.RANCH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(Unity Asset Store)</a:t>
            </a: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발걸음 소리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Footstep (Snow and Grass)(Unity Asset Store)</a:t>
            </a: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하늘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Skybox (Unity Asset Store)</a:t>
            </a: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대나무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en-US" altLang="ko-KR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Yughues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Free Decorative Plants (Unity Asset Store)</a:t>
            </a: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나비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Butterfly_umar6419 (</a:t>
            </a:r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텍스쳐는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직접 제작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)</a:t>
            </a:r>
            <a:endParaRPr lang="ko-KR" altLang="en-US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fontAlgn="base"/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꽃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Ornamental Flower Set (Unity Asset Store)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46E343-5A1B-4870-8E34-771BA8F675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09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952000" y="841276"/>
            <a:ext cx="3240000" cy="2520280"/>
          </a:xfrm>
        </p:spPr>
        <p:txBody>
          <a:bodyPr/>
          <a:lstStyle/>
          <a:p>
            <a:pPr algn="ctr"/>
            <a:r>
              <a:rPr lang="en-US" altLang="ko-KR" sz="3300" spc="0" dirty="0">
                <a:latin typeface="Stencil" panose="040409050D0802020404" pitchFamily="82" charset="0"/>
              </a:rPr>
              <a:t>SNOWMAN</a:t>
            </a:r>
            <a:br>
              <a:rPr lang="en-US" altLang="ko-KR" sz="3300" spc="0" dirty="0">
                <a:latin typeface="Stencil" panose="040409050D0802020404" pitchFamily="82" charset="0"/>
              </a:rPr>
            </a:br>
            <a:r>
              <a:rPr lang="en-US" altLang="ko-KR" sz="3300" spc="0" dirty="0">
                <a:latin typeface="Stencil" panose="040409050D0802020404" pitchFamily="82" charset="0"/>
              </a:rPr>
              <a:t>in</a:t>
            </a:r>
            <a:br>
              <a:rPr lang="en-US" altLang="ko-KR" sz="3300" spc="0" dirty="0">
                <a:latin typeface="Stencil" panose="040409050D0802020404" pitchFamily="82" charset="0"/>
              </a:rPr>
            </a:br>
            <a:r>
              <a:rPr lang="en-US" altLang="ko-KR" sz="3300" spc="0" dirty="0">
                <a:latin typeface="Stencil" panose="040409050D0802020404" pitchFamily="82" charset="0"/>
              </a:rPr>
              <a:t>JEONNAM</a:t>
            </a:r>
            <a:endParaRPr lang="ko-KR" altLang="en-US" sz="3300" spc="0" dirty="0">
              <a:latin typeface="Stencil" panose="040409050D0802020404" pitchFamily="82" charset="0"/>
            </a:endParaRPr>
          </a:p>
        </p:txBody>
      </p:sp>
      <p:sp>
        <p:nvSpPr>
          <p:cNvPr id="10" name="Subtitle 6">
            <a:extLst>
              <a:ext uri="{FF2B5EF4-FFF2-40B4-BE49-F238E27FC236}">
                <a16:creationId xmlns:a16="http://schemas.microsoft.com/office/drawing/2014/main" id="{C1CD882F-9621-4845-AE8D-0D16D5BC3693}"/>
              </a:ext>
            </a:extLst>
          </p:cNvPr>
          <p:cNvSpPr txBox="1">
            <a:spLocks/>
          </p:cNvSpPr>
          <p:nvPr/>
        </p:nvSpPr>
        <p:spPr>
          <a:xfrm>
            <a:off x="3815916" y="4225652"/>
            <a:ext cx="1512168" cy="317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1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The end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CF9FD4-9358-419C-93A1-5E24031B438F}"/>
              </a:ext>
            </a:extLst>
          </p:cNvPr>
          <p:cNvSpPr/>
          <p:nvPr/>
        </p:nvSpPr>
        <p:spPr>
          <a:xfrm>
            <a:off x="0" y="-9668"/>
            <a:ext cx="2448272" cy="57246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960952-2518-4CED-828F-28CFA9203FA8}"/>
              </a:ext>
            </a:extLst>
          </p:cNvPr>
          <p:cNvSpPr/>
          <p:nvPr/>
        </p:nvSpPr>
        <p:spPr>
          <a:xfrm>
            <a:off x="6695728" y="0"/>
            <a:ext cx="2448272" cy="57246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E9EDCF-2187-4032-9158-DEBA04ABA2BA}"/>
              </a:ext>
            </a:extLst>
          </p:cNvPr>
          <p:cNvSpPr/>
          <p:nvPr/>
        </p:nvSpPr>
        <p:spPr>
          <a:xfrm>
            <a:off x="2267744" y="-94828"/>
            <a:ext cx="72008" cy="5953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2B5DB6-0CD1-4D5D-B0D4-6A345BC759A4}"/>
              </a:ext>
            </a:extLst>
          </p:cNvPr>
          <p:cNvSpPr/>
          <p:nvPr/>
        </p:nvSpPr>
        <p:spPr>
          <a:xfrm>
            <a:off x="6804248" y="-94828"/>
            <a:ext cx="72008" cy="5953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FAAF075-16C8-4154-8CCC-E53DE9D7830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2" y="218622"/>
            <a:ext cx="7588800" cy="5375182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3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050BA4-D320-410F-BFD1-8DCCDFE0CBBF}"/>
              </a:ext>
            </a:extLst>
          </p:cNvPr>
          <p:cNvSpPr/>
          <p:nvPr/>
        </p:nvSpPr>
        <p:spPr>
          <a:xfrm>
            <a:off x="2713634" y="2440372"/>
            <a:ext cx="4824536" cy="931681"/>
          </a:xfrm>
          <a:prstGeom prst="rect">
            <a:avLst/>
          </a:prstGeom>
          <a:solidFill>
            <a:srgbClr val="00B0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ctr">
              <a:buAutoNum type="arabicPeriod"/>
            </a:pPr>
            <a:r>
              <a:rPr lang="ko-KR" altLang="en-US" sz="40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사용 프로그램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398DF0-8172-4A78-BF6E-5BB4EBE611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사용 프로그램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4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83197"/>
            <a:ext cx="3703734" cy="13404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622" y="3185720"/>
            <a:ext cx="3703734" cy="16159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34" y="985292"/>
            <a:ext cx="3224882" cy="20060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D6D243-156F-4A63-B3EE-3C38CC17C6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1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FAAF075-16C8-4154-8CCC-E53DE9D7830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2" y="218622"/>
            <a:ext cx="7588800" cy="5375182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5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  <a:ea typeface="210 국민체조 B" panose="02020603020101020101" pitchFamily="18" charset="-127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  <a:ea typeface="210 국민체조 B" panose="02020603020101020101" pitchFamily="18" charset="-127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  <a:ea typeface="210 국민체조 B" panose="02020603020101020101" pitchFamily="18" charset="-127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  <a:ea typeface="210 국민체조 B" panose="02020603020101020101" pitchFamily="18" charset="-127"/>
              </a:rPr>
              <a:t>JEONNAM</a:t>
            </a:r>
            <a:endParaRPr lang="ko-KR" altLang="en-US" sz="1000" dirty="0">
              <a:latin typeface="Stencil" panose="040409050D0802020404" pitchFamily="82" charset="0"/>
              <a:ea typeface="210 국민체조 B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050BA4-D320-410F-BFD1-8DCCDFE0CBBF}"/>
              </a:ext>
            </a:extLst>
          </p:cNvPr>
          <p:cNvSpPr/>
          <p:nvPr/>
        </p:nvSpPr>
        <p:spPr>
          <a:xfrm>
            <a:off x="3529020" y="2440372"/>
            <a:ext cx="3193763" cy="931681"/>
          </a:xfrm>
          <a:prstGeom prst="rect">
            <a:avLst/>
          </a:prstGeom>
          <a:solidFill>
            <a:srgbClr val="00B0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sz="4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4A703F-361A-4FD5-A6FF-C192973C9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13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6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718309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SNOW MAN IN JEONNAM</a:t>
            </a:r>
            <a:endParaRPr lang="ko-KR" altLang="en-US" sz="15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3648" y="1448182"/>
            <a:ext cx="3404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어느 날</a:t>
            </a:r>
            <a:endParaRPr lang="en-US" altLang="ko-KR" sz="24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 </a:t>
            </a:r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폐암에 걸린 눈사람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endParaRPr lang="en-US" altLang="ko-KR" sz="24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자신을 위한 선물로</a:t>
            </a:r>
            <a:endParaRPr lang="en-US" altLang="ko-KR" sz="24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accent6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“</a:t>
            </a:r>
            <a:r>
              <a:rPr lang="ko-KR" altLang="en-US" sz="2400" b="1" dirty="0" err="1">
                <a:solidFill>
                  <a:schemeClr val="accent6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힐링</a:t>
            </a:r>
            <a:r>
              <a:rPr lang="ko-KR" altLang="en-US" sz="2400" b="1" dirty="0">
                <a:solidFill>
                  <a:schemeClr val="accent6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 여행</a:t>
            </a:r>
            <a:r>
              <a:rPr lang="en-US" altLang="ko-KR" sz="2400" b="1" dirty="0">
                <a:solidFill>
                  <a:schemeClr val="accent6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”</a:t>
            </a:r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을 떠나려 한다</a:t>
            </a:r>
            <a:endParaRPr lang="en-US" altLang="ko-KR" sz="24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24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여행 장소를 </a:t>
            </a:r>
            <a:endParaRPr lang="en-US" altLang="ko-KR" sz="24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“</a:t>
            </a:r>
            <a:r>
              <a:rPr lang="ko-KR" altLang="en-US" sz="2400" b="1" dirty="0">
                <a:solidFill>
                  <a:srgbClr val="FF0000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대한민국 </a:t>
            </a:r>
            <a:r>
              <a:rPr lang="ko-KR" altLang="en-US" sz="2400" b="1" dirty="0">
                <a:solidFill>
                  <a:srgbClr val="0070C0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전남</a:t>
            </a:r>
            <a:r>
              <a:rPr lang="en-US" altLang="ko-KR" sz="2400" b="1" dirty="0">
                <a:solidFill>
                  <a:srgbClr val="0070C0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”</a:t>
            </a:r>
          </a:p>
          <a:p>
            <a:r>
              <a:rPr lang="ko-KR" altLang="en-US" sz="24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으로</a:t>
            </a:r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선택하게 되는데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…</a:t>
            </a:r>
            <a:endParaRPr lang="ko-KR" altLang="en-US" sz="24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A9E7DC-0D5B-40F5-9459-421B701CE112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69" y="295692"/>
            <a:ext cx="4186800" cy="2530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A7261A-3CA8-41B2-B656-B7BDCA9FA12E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69" y="2990996"/>
            <a:ext cx="4186800" cy="2530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46E343-5A1B-4870-8E34-771BA8F67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2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7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ko-KR" altLang="en-US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방법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31687-BC51-4BA1-AE99-89FAC32CD8E4}"/>
              </a:ext>
            </a:extLst>
          </p:cNvPr>
          <p:cNvSpPr txBox="1"/>
          <p:nvPr/>
        </p:nvSpPr>
        <p:spPr>
          <a:xfrm>
            <a:off x="1507415" y="2231410"/>
            <a:ext cx="3240360" cy="7405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가을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순천만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)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에서는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순천만관광지에 대한 퀴즈를 다 풀 때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다음단계로 이동가능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5BE42-1BC7-4A1E-A1F8-3AE1249BAEA4}"/>
              </a:ext>
            </a:extLst>
          </p:cNvPr>
          <p:cNvSpPr txBox="1"/>
          <p:nvPr/>
        </p:nvSpPr>
        <p:spPr>
          <a:xfrm>
            <a:off x="1520237" y="3244120"/>
            <a:ext cx="3240360" cy="7405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여름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</a:t>
            </a:r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죽녹원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)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에서는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맵을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돌아다니며 대나무 잎을 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다 얻었을 시 다음단계로 이동가능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E5FBA1-0C4B-4261-9444-56B296954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78" y="528016"/>
            <a:ext cx="1719072" cy="17190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0F9ACE-1B8F-4608-9D71-6D5647156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61" y="1414620"/>
            <a:ext cx="1688738" cy="17131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7F8FB4-A6A9-445B-860D-31E0D6CD1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84" y="2606632"/>
            <a:ext cx="1694835" cy="17131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E6781B1-D062-4C60-BEA9-58CF36ECA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44" y="3600847"/>
            <a:ext cx="1694835" cy="17131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F56722-EDDB-44F8-A599-77A8BB7985A9}"/>
              </a:ext>
            </a:extLst>
          </p:cNvPr>
          <p:cNvSpPr txBox="1"/>
          <p:nvPr/>
        </p:nvSpPr>
        <p:spPr>
          <a:xfrm>
            <a:off x="1501528" y="1441361"/>
            <a:ext cx="3240360" cy="5245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겨울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-&gt; 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오프닝영상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눈사람의 이야기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A26187-B55E-4437-8A6E-942D74DCBEA5}"/>
              </a:ext>
            </a:extLst>
          </p:cNvPr>
          <p:cNvSpPr txBox="1"/>
          <p:nvPr/>
        </p:nvSpPr>
        <p:spPr>
          <a:xfrm>
            <a:off x="1507415" y="4273639"/>
            <a:ext cx="3253182" cy="7405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봄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-&gt; </a:t>
            </a:r>
            <a:r>
              <a:rPr lang="ko-KR" altLang="en-US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엔딩영상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눈사람이 동산의 정상에 올랐을 때 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게임 클리어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7D1512-21A1-41EC-89B4-139E9547BD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8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Ticket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CDC4DE-9175-4811-BCA4-1B61F6111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_x380629840" descr="EMB00001998b609">
            <a:extLst>
              <a:ext uri="{FF2B5EF4-FFF2-40B4-BE49-F238E27FC236}">
                <a16:creationId xmlns:a16="http://schemas.microsoft.com/office/drawing/2014/main" id="{FBFCFDFF-07F7-485B-B287-B3268BDCD91D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 t="12634" r="18970" b="38263"/>
          <a:stretch/>
        </p:blipFill>
        <p:spPr bwMode="auto">
          <a:xfrm>
            <a:off x="1906528" y="1335945"/>
            <a:ext cx="6224400" cy="38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856E69-9BDD-43A4-8039-48E1C7B8C9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8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게임 설명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1006-830A-4DC9-931C-0BF3622F5775}" type="slidenum">
              <a:rPr lang="ko-KR" altLang="en-US" smtClean="0">
                <a:latin typeface="210 국민체조 B" panose="02020603020101020101" pitchFamily="18" charset="-127"/>
                <a:ea typeface="210 국민체조 B" panose="02020603020101020101" pitchFamily="18" charset="-127"/>
              </a:rPr>
              <a:pPr/>
              <a:t>9</a:t>
            </a:fld>
            <a:endParaRPr lang="ko-KR" altLang="en-US" dirty="0">
              <a:latin typeface="210 국민체조 B" panose="02020603020101020101" pitchFamily="18" charset="-127"/>
              <a:ea typeface="210 국민체조 B" panose="0202060302010102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1619672" y="697260"/>
            <a:ext cx="2735667" cy="266983"/>
          </a:xfrm>
        </p:spPr>
        <p:txBody>
          <a:bodyPr/>
          <a:lstStyle/>
          <a:p>
            <a:pPr algn="l"/>
            <a:r>
              <a:rPr lang="en-US" altLang="ko-KR" sz="15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MAP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5E483-6A4D-4702-9E83-5ED64B911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528" y="2353444"/>
            <a:ext cx="868306" cy="987564"/>
          </a:xfrm>
        </p:spPr>
        <p:txBody>
          <a:bodyPr/>
          <a:lstStyle/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SNOW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MAN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In</a:t>
            </a:r>
          </a:p>
          <a:p>
            <a:pPr algn="ctr"/>
            <a:r>
              <a:rPr lang="en-US" altLang="ko-KR" sz="1000" dirty="0">
                <a:latin typeface="Stencil" panose="040409050D0802020404" pitchFamily="82" charset="0"/>
              </a:rPr>
              <a:t>JEONNAM</a:t>
            </a:r>
            <a:endParaRPr lang="ko-KR" altLang="en-US" sz="1000" dirty="0">
              <a:latin typeface="Stencil" panose="040409050D0802020404" pitchFamily="82" charset="0"/>
            </a:endParaRP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5C9ECC9C-C01F-4977-BA2D-4A5CB936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06" y="5124832"/>
            <a:ext cx="1107610" cy="391266"/>
          </a:xfrm>
        </p:spPr>
        <p:txBody>
          <a:bodyPr/>
          <a:lstStyle/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SNOWMAN in</a:t>
            </a:r>
          </a:p>
          <a:p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JEONNAM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34430"/>
            <a:ext cx="6223224" cy="38895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5E55D4-B4FE-409E-BCE7-3298765CAA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" y="13762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Gobold Thin"/>
        <a:ea typeface="KoPub돋움체 Bold"/>
        <a:cs typeface=""/>
      </a:majorFont>
      <a:minorFont>
        <a:latin typeface="Gobold Thin"/>
        <a:ea typeface="KoPub돋움체 Light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1361</Words>
  <Application>Microsoft Office PowerPoint</Application>
  <PresentationFormat>화면 슬라이드 쇼(16:10)</PresentationFormat>
  <Paragraphs>346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Arial</vt:lpstr>
      <vt:lpstr>맑은 고딕</vt:lpstr>
      <vt:lpstr>Gobold Thin</vt:lpstr>
      <vt:lpstr>210 씨앗 B</vt:lpstr>
      <vt:lpstr>210 국민체조 B</vt:lpstr>
      <vt:lpstr>210 국민체조 L</vt:lpstr>
      <vt:lpstr>Stencil</vt:lpstr>
      <vt:lpstr>타이포_쌍문동 B</vt:lpstr>
      <vt:lpstr>Office Theme</vt:lpstr>
      <vt:lpstr>SNOWMAN in JEONNAM</vt:lpstr>
      <vt:lpstr>SNOWMAN in JEONNAM</vt:lpstr>
      <vt:lpstr>PowerPoint 프레젠테이션</vt:lpstr>
      <vt:lpstr>1. 사용 프로그램</vt:lpstr>
      <vt:lpstr>PowerPoint 프레젠테이션</vt:lpstr>
      <vt:lpstr>2. 게임 설명</vt:lpstr>
      <vt:lpstr>2. 게임 설명</vt:lpstr>
      <vt:lpstr>2. 게임 설명</vt:lpstr>
      <vt:lpstr>2. 게임 설명</vt:lpstr>
      <vt:lpstr>2. 게임 설명</vt:lpstr>
      <vt:lpstr>2. 게임 설명</vt:lpstr>
      <vt:lpstr>2. 게임 설명</vt:lpstr>
      <vt:lpstr>2. 게임 설명</vt:lpstr>
      <vt:lpstr>2. 게임 설명</vt:lpstr>
      <vt:lpstr>2. 게임 설명</vt:lpstr>
      <vt:lpstr>2. 게임 설명</vt:lpstr>
      <vt:lpstr>2. 게임 설명</vt:lpstr>
      <vt:lpstr>2. 게임 설명</vt:lpstr>
      <vt:lpstr>2. 게임 설명</vt:lpstr>
      <vt:lpstr>2. 게임 설명</vt:lpstr>
      <vt:lpstr>2. 게임 설명</vt:lpstr>
      <vt:lpstr>PowerPoint 프레젠테이션</vt:lpstr>
      <vt:lpstr>3. 게임 시연</vt:lpstr>
      <vt:lpstr>참고문헌</vt:lpstr>
      <vt:lpstr>출처</vt:lpstr>
      <vt:lpstr>SNOWMAN in JEONNAM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Reveal!</dc:title>
  <dc:creator>Adstorepost.com</dc:creator>
  <cp:keywords>adstore</cp:keywords>
  <cp:lastModifiedBy>정소연</cp:lastModifiedBy>
  <cp:revision>81</cp:revision>
  <dcterms:created xsi:type="dcterms:W3CDTF">2015-11-09T11:39:07Z</dcterms:created>
  <dcterms:modified xsi:type="dcterms:W3CDTF">2018-12-17T11:04:07Z</dcterms:modified>
</cp:coreProperties>
</file>